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7" r:id="rId2"/>
    <p:sldId id="258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2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53746"/>
    <a:srgbClr val="FF4239"/>
    <a:srgbClr val="FE4200"/>
    <a:srgbClr val="18293A"/>
    <a:srgbClr val="18252F"/>
    <a:srgbClr val="18242E"/>
    <a:srgbClr val="850D22"/>
    <a:srgbClr val="871423"/>
    <a:srgbClr val="9D001E"/>
    <a:srgbClr val="414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6980" autoAdjust="0"/>
  </p:normalViewPr>
  <p:slideViewPr>
    <p:cSldViewPr snapToGrid="0" snapToObjects="1" showGuides="1">
      <p:cViewPr>
        <p:scale>
          <a:sx n="80" d="100"/>
          <a:sy n="80" d="100"/>
        </p:scale>
        <p:origin x="-234" y="-774"/>
      </p:cViewPr>
      <p:guideLst>
        <p:guide orient="horz" pos="2029"/>
        <p:guide pos="2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28A02-51E6-4027-A4E9-4ADD4EBC5A4D}" type="doc">
      <dgm:prSet loTypeId="urn:microsoft.com/office/officeart/2005/8/layout/pyramid3" loCatId="pyramid" qsTypeId="urn:microsoft.com/office/officeart/2005/8/quickstyle/simple1" qsCatId="simple" csTypeId="urn:microsoft.com/office/officeart/2005/8/colors/accent1_4" csCatId="accent1" phldr="1"/>
      <dgm:spPr/>
    </dgm:pt>
    <dgm:pt modelId="{7FD4ADA5-C613-4C69-B9C8-2C1642A1BC7F}">
      <dgm:prSet phldrT="[Text]" custT="1"/>
      <dgm:spPr/>
      <dgm:t>
        <a:bodyPr/>
        <a:lstStyle/>
        <a:p>
          <a:r>
            <a:rPr lang="en-US" sz="1800" b="1" dirty="0"/>
            <a:t>27 referrals</a:t>
          </a:r>
        </a:p>
      </dgm:t>
    </dgm:pt>
    <dgm:pt modelId="{31C1C45B-C53A-4FC7-BAD5-6960F53EA8FF}" type="parTrans" cxnId="{F2903F9A-5D6D-42CA-B086-6B73E0952E78}">
      <dgm:prSet/>
      <dgm:spPr/>
      <dgm:t>
        <a:bodyPr/>
        <a:lstStyle/>
        <a:p>
          <a:endParaRPr lang="en-US"/>
        </a:p>
      </dgm:t>
    </dgm:pt>
    <dgm:pt modelId="{CB57515E-EB81-4AD9-9F62-401A8CFCEE17}" type="sibTrans" cxnId="{F2903F9A-5D6D-42CA-B086-6B73E0952E78}">
      <dgm:prSet/>
      <dgm:spPr/>
      <dgm:t>
        <a:bodyPr/>
        <a:lstStyle/>
        <a:p>
          <a:endParaRPr lang="en-US"/>
        </a:p>
      </dgm:t>
    </dgm:pt>
    <dgm:pt modelId="{38760830-A7BA-4AFA-9B2E-4FBC98E5CBC7}">
      <dgm:prSet phldrT="[Text]" custT="1"/>
      <dgm:spPr/>
      <dgm:t>
        <a:bodyPr/>
        <a:lstStyle/>
        <a:p>
          <a:r>
            <a:rPr lang="en-US" sz="1800" b="1" dirty="0"/>
            <a:t>9 </a:t>
          </a:r>
          <a:r>
            <a:rPr lang="en-US" sz="1800" b="0" dirty="0"/>
            <a:t>referrals</a:t>
          </a:r>
        </a:p>
      </dgm:t>
    </dgm:pt>
    <dgm:pt modelId="{CFC09020-0B4E-4F59-A34F-57EF07DEF231}" type="parTrans" cxnId="{83C88299-5973-4E2A-BE15-08C132389B98}">
      <dgm:prSet/>
      <dgm:spPr/>
      <dgm:t>
        <a:bodyPr/>
        <a:lstStyle/>
        <a:p>
          <a:endParaRPr lang="en-US"/>
        </a:p>
      </dgm:t>
    </dgm:pt>
    <dgm:pt modelId="{94D4294C-B7F3-4A85-B1A5-D26B115D5A10}" type="sibTrans" cxnId="{83C88299-5973-4E2A-BE15-08C132389B98}">
      <dgm:prSet/>
      <dgm:spPr/>
      <dgm:t>
        <a:bodyPr/>
        <a:lstStyle/>
        <a:p>
          <a:endParaRPr lang="en-US"/>
        </a:p>
      </dgm:t>
    </dgm:pt>
    <dgm:pt modelId="{D161559A-3C6A-4776-9A90-BE93E9B1D727}">
      <dgm:prSet phldrT="[Text]" custT="1"/>
      <dgm:spPr/>
      <dgm:t>
        <a:bodyPr/>
        <a:lstStyle/>
        <a:p>
          <a:r>
            <a:rPr lang="en-US" sz="2000" b="1" dirty="0"/>
            <a:t>3 </a:t>
          </a:r>
        </a:p>
      </dgm:t>
    </dgm:pt>
    <dgm:pt modelId="{DAD8A55C-58DF-4FE4-A356-61730CE57B9E}" type="parTrans" cxnId="{054F9C51-A041-45C5-BA69-1457DE8668A7}">
      <dgm:prSet/>
      <dgm:spPr/>
      <dgm:t>
        <a:bodyPr/>
        <a:lstStyle/>
        <a:p>
          <a:endParaRPr lang="en-US"/>
        </a:p>
      </dgm:t>
    </dgm:pt>
    <dgm:pt modelId="{D8044CF4-89FA-43B7-B39D-60BE6DFF6B2A}" type="sibTrans" cxnId="{054F9C51-A041-45C5-BA69-1457DE8668A7}">
      <dgm:prSet/>
      <dgm:spPr/>
      <dgm:t>
        <a:bodyPr/>
        <a:lstStyle/>
        <a:p>
          <a:endParaRPr lang="en-US"/>
        </a:p>
      </dgm:t>
    </dgm:pt>
    <dgm:pt modelId="{D3A4CCCA-9E61-4200-B91D-72C17893F28F}">
      <dgm:prSet phldrT="[Text]" custT="1"/>
      <dgm:spPr/>
      <dgm:t>
        <a:bodyPr/>
        <a:lstStyle/>
        <a:p>
          <a:r>
            <a:rPr lang="en-US" sz="1800" b="1" dirty="0"/>
            <a:t>81 referrals</a:t>
          </a:r>
        </a:p>
      </dgm:t>
    </dgm:pt>
    <dgm:pt modelId="{20A361F7-722D-46E3-A7DE-35C33A5B86BF}" type="parTrans" cxnId="{BE1DD4E0-3F6C-4176-944E-2E708A7B00A9}">
      <dgm:prSet/>
      <dgm:spPr/>
      <dgm:t>
        <a:bodyPr/>
        <a:lstStyle/>
        <a:p>
          <a:endParaRPr lang="en-US"/>
        </a:p>
      </dgm:t>
    </dgm:pt>
    <dgm:pt modelId="{823E83BF-7FB5-4E89-84CB-4163157BD6AF}" type="sibTrans" cxnId="{BE1DD4E0-3F6C-4176-944E-2E708A7B00A9}">
      <dgm:prSet/>
      <dgm:spPr/>
      <dgm:t>
        <a:bodyPr/>
        <a:lstStyle/>
        <a:p>
          <a:endParaRPr lang="en-US"/>
        </a:p>
      </dgm:t>
    </dgm:pt>
    <dgm:pt modelId="{7EFE7433-1CD2-4DD3-B7E1-D45CA228B18C}">
      <dgm:prSet phldrT="[Text]" custT="1"/>
      <dgm:spPr/>
      <dgm:t>
        <a:bodyPr/>
        <a:lstStyle/>
        <a:p>
          <a:r>
            <a:rPr lang="en-US" sz="1800" b="1" dirty="0"/>
            <a:t>243 Total Referrals</a:t>
          </a:r>
        </a:p>
      </dgm:t>
    </dgm:pt>
    <dgm:pt modelId="{588E38DB-4EC7-45C5-A405-9158FBBA09DE}" type="parTrans" cxnId="{BA312594-799C-42AF-A3F2-E965A68FEEEC}">
      <dgm:prSet/>
      <dgm:spPr/>
      <dgm:t>
        <a:bodyPr/>
        <a:lstStyle/>
        <a:p>
          <a:endParaRPr lang="en-US"/>
        </a:p>
      </dgm:t>
    </dgm:pt>
    <dgm:pt modelId="{9EF79F32-3245-43A2-87BA-CB34ED9E453D}" type="sibTrans" cxnId="{BA312594-799C-42AF-A3F2-E965A68FEEEC}">
      <dgm:prSet/>
      <dgm:spPr/>
      <dgm:t>
        <a:bodyPr/>
        <a:lstStyle/>
        <a:p>
          <a:endParaRPr lang="en-US"/>
        </a:p>
      </dgm:t>
    </dgm:pt>
    <dgm:pt modelId="{877A234A-5E2A-4EE3-875C-45D62A8ACF0B}" type="pres">
      <dgm:prSet presAssocID="{0DC28A02-51E6-4027-A4E9-4ADD4EBC5A4D}" presName="Name0" presStyleCnt="0">
        <dgm:presLayoutVars>
          <dgm:dir/>
          <dgm:animLvl val="lvl"/>
          <dgm:resizeHandles val="exact"/>
        </dgm:presLayoutVars>
      </dgm:prSet>
      <dgm:spPr/>
    </dgm:pt>
    <dgm:pt modelId="{6FC5922F-7321-4312-86C5-61E6C50499E6}" type="pres">
      <dgm:prSet presAssocID="{7EFE7433-1CD2-4DD3-B7E1-D45CA228B18C}" presName="Name8" presStyleCnt="0"/>
      <dgm:spPr/>
    </dgm:pt>
    <dgm:pt modelId="{74A051EB-181D-4A76-877A-067D43E401BE}" type="pres">
      <dgm:prSet presAssocID="{7EFE7433-1CD2-4DD3-B7E1-D45CA228B18C}" presName="level" presStyleLbl="node1" presStyleIdx="0" presStyleCnt="5" custLinFactNeighborX="-119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7DAC8B9-DB7F-4F75-B8C3-7F41AD143A61}" type="pres">
      <dgm:prSet presAssocID="{7EFE7433-1CD2-4DD3-B7E1-D45CA228B1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54A6EA2-4024-4596-A099-12B190FD7383}" type="pres">
      <dgm:prSet presAssocID="{D3A4CCCA-9E61-4200-B91D-72C17893F28F}" presName="Name8" presStyleCnt="0"/>
      <dgm:spPr/>
    </dgm:pt>
    <dgm:pt modelId="{4F398DE1-71F2-466E-B56B-DED802343D58}" type="pres">
      <dgm:prSet presAssocID="{D3A4CCCA-9E61-4200-B91D-72C17893F28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4FFCA86-DAE0-42BE-AC40-53BEAECB2562}" type="pres">
      <dgm:prSet presAssocID="{D3A4CCCA-9E61-4200-B91D-72C17893F2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F090AB4-D27B-494F-A597-BB3F3AD29B3D}" type="pres">
      <dgm:prSet presAssocID="{7FD4ADA5-C613-4C69-B9C8-2C1642A1BC7F}" presName="Name8" presStyleCnt="0"/>
      <dgm:spPr/>
    </dgm:pt>
    <dgm:pt modelId="{8337E1DE-D390-45C5-AFC5-1938BB03C5DC}" type="pres">
      <dgm:prSet presAssocID="{7FD4ADA5-C613-4C69-B9C8-2C1642A1BC7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2E927EB-8F5F-4E39-8565-90A304780052}" type="pres">
      <dgm:prSet presAssocID="{7FD4ADA5-C613-4C69-B9C8-2C1642A1BC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5D75A8-9EF2-4225-90DD-E0DF2287B831}" type="pres">
      <dgm:prSet presAssocID="{38760830-A7BA-4AFA-9B2E-4FBC98E5CBC7}" presName="Name8" presStyleCnt="0"/>
      <dgm:spPr/>
    </dgm:pt>
    <dgm:pt modelId="{64F48B71-6034-45B4-BDF4-98299B203F66}" type="pres">
      <dgm:prSet presAssocID="{38760830-A7BA-4AFA-9B2E-4FBC98E5CBC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593F02C-1DC4-423E-B7C8-E85420B0D8EA}" type="pres">
      <dgm:prSet presAssocID="{38760830-A7BA-4AFA-9B2E-4FBC98E5CB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BACC63D-1049-4F04-8ADC-FCC3CB7CBD2F}" type="pres">
      <dgm:prSet presAssocID="{D161559A-3C6A-4776-9A90-BE93E9B1D727}" presName="Name8" presStyleCnt="0"/>
      <dgm:spPr/>
    </dgm:pt>
    <dgm:pt modelId="{6A15373A-7F9A-4447-80B3-DE6842351B50}" type="pres">
      <dgm:prSet presAssocID="{D161559A-3C6A-4776-9A90-BE93E9B1D72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C9D6D44-4FA6-4163-BBB5-F620E6C7EEAD}" type="pres">
      <dgm:prSet presAssocID="{D161559A-3C6A-4776-9A90-BE93E9B1D7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054F9C51-A041-45C5-BA69-1457DE8668A7}" srcId="{0DC28A02-51E6-4027-A4E9-4ADD4EBC5A4D}" destId="{D161559A-3C6A-4776-9A90-BE93E9B1D727}" srcOrd="4" destOrd="0" parTransId="{DAD8A55C-58DF-4FE4-A356-61730CE57B9E}" sibTransId="{D8044CF4-89FA-43B7-B39D-60BE6DFF6B2A}"/>
    <dgm:cxn modelId="{BA312594-799C-42AF-A3F2-E965A68FEEEC}" srcId="{0DC28A02-51E6-4027-A4E9-4ADD4EBC5A4D}" destId="{7EFE7433-1CD2-4DD3-B7E1-D45CA228B18C}" srcOrd="0" destOrd="0" parTransId="{588E38DB-4EC7-45C5-A405-9158FBBA09DE}" sibTransId="{9EF79F32-3245-43A2-87BA-CB34ED9E453D}"/>
    <dgm:cxn modelId="{E91D3733-E0FA-472F-8B0E-16313E1B6EF0}" type="presOf" srcId="{D161559A-3C6A-4776-9A90-BE93E9B1D727}" destId="{6A15373A-7F9A-4447-80B3-DE6842351B50}" srcOrd="0" destOrd="0" presId="urn:microsoft.com/office/officeart/2005/8/layout/pyramid3"/>
    <dgm:cxn modelId="{2F428ADD-274B-4EB3-9139-7C8D13871578}" type="presOf" srcId="{D3A4CCCA-9E61-4200-B91D-72C17893F28F}" destId="{A4FFCA86-DAE0-42BE-AC40-53BEAECB2562}" srcOrd="1" destOrd="0" presId="urn:microsoft.com/office/officeart/2005/8/layout/pyramid3"/>
    <dgm:cxn modelId="{BE1DD4E0-3F6C-4176-944E-2E708A7B00A9}" srcId="{0DC28A02-51E6-4027-A4E9-4ADD4EBC5A4D}" destId="{D3A4CCCA-9E61-4200-B91D-72C17893F28F}" srcOrd="1" destOrd="0" parTransId="{20A361F7-722D-46E3-A7DE-35C33A5B86BF}" sibTransId="{823E83BF-7FB5-4E89-84CB-4163157BD6AF}"/>
    <dgm:cxn modelId="{8CD2BA4E-D9F2-4B9D-ABEA-5A5C8FED2F75}" type="presOf" srcId="{7FD4ADA5-C613-4C69-B9C8-2C1642A1BC7F}" destId="{8337E1DE-D390-45C5-AFC5-1938BB03C5DC}" srcOrd="0" destOrd="0" presId="urn:microsoft.com/office/officeart/2005/8/layout/pyramid3"/>
    <dgm:cxn modelId="{FC9A4CA2-1932-4E59-AD13-5701367AF5DE}" type="presOf" srcId="{7EFE7433-1CD2-4DD3-B7E1-D45CA228B18C}" destId="{74A051EB-181D-4A76-877A-067D43E401BE}" srcOrd="0" destOrd="0" presId="urn:microsoft.com/office/officeart/2005/8/layout/pyramid3"/>
    <dgm:cxn modelId="{BF5ED850-2AAC-4FE5-B3FC-CF3FFC7980CD}" type="presOf" srcId="{38760830-A7BA-4AFA-9B2E-4FBC98E5CBC7}" destId="{3593F02C-1DC4-423E-B7C8-E85420B0D8EA}" srcOrd="1" destOrd="0" presId="urn:microsoft.com/office/officeart/2005/8/layout/pyramid3"/>
    <dgm:cxn modelId="{AAB5D896-BD7C-4034-8C7C-BCE72DA057F5}" type="presOf" srcId="{7EFE7433-1CD2-4DD3-B7E1-D45CA228B18C}" destId="{17DAC8B9-DB7F-4F75-B8C3-7F41AD143A61}" srcOrd="1" destOrd="0" presId="urn:microsoft.com/office/officeart/2005/8/layout/pyramid3"/>
    <dgm:cxn modelId="{96AD7756-50A4-49D8-B971-1E817561AD03}" type="presOf" srcId="{D161559A-3C6A-4776-9A90-BE93E9B1D727}" destId="{1C9D6D44-4FA6-4163-BBB5-F620E6C7EEAD}" srcOrd="1" destOrd="0" presId="urn:microsoft.com/office/officeart/2005/8/layout/pyramid3"/>
    <dgm:cxn modelId="{83C88299-5973-4E2A-BE15-08C132389B98}" srcId="{0DC28A02-51E6-4027-A4E9-4ADD4EBC5A4D}" destId="{38760830-A7BA-4AFA-9B2E-4FBC98E5CBC7}" srcOrd="3" destOrd="0" parTransId="{CFC09020-0B4E-4F59-A34F-57EF07DEF231}" sibTransId="{94D4294C-B7F3-4A85-B1A5-D26B115D5A10}"/>
    <dgm:cxn modelId="{F2903F9A-5D6D-42CA-B086-6B73E0952E78}" srcId="{0DC28A02-51E6-4027-A4E9-4ADD4EBC5A4D}" destId="{7FD4ADA5-C613-4C69-B9C8-2C1642A1BC7F}" srcOrd="2" destOrd="0" parTransId="{31C1C45B-C53A-4FC7-BAD5-6960F53EA8FF}" sibTransId="{CB57515E-EB81-4AD9-9F62-401A8CFCEE17}"/>
    <dgm:cxn modelId="{29BFE0FC-494D-4A09-B60A-690D82F424A4}" type="presOf" srcId="{0DC28A02-51E6-4027-A4E9-4ADD4EBC5A4D}" destId="{877A234A-5E2A-4EE3-875C-45D62A8ACF0B}" srcOrd="0" destOrd="0" presId="urn:microsoft.com/office/officeart/2005/8/layout/pyramid3"/>
    <dgm:cxn modelId="{622278DA-5A43-4006-B391-24C7A7BD5987}" type="presOf" srcId="{38760830-A7BA-4AFA-9B2E-4FBC98E5CBC7}" destId="{64F48B71-6034-45B4-BDF4-98299B203F66}" srcOrd="0" destOrd="0" presId="urn:microsoft.com/office/officeart/2005/8/layout/pyramid3"/>
    <dgm:cxn modelId="{45881DD0-2989-434B-8F78-13F4730685B0}" type="presOf" srcId="{D3A4CCCA-9E61-4200-B91D-72C17893F28F}" destId="{4F398DE1-71F2-466E-B56B-DED802343D58}" srcOrd="0" destOrd="0" presId="urn:microsoft.com/office/officeart/2005/8/layout/pyramid3"/>
    <dgm:cxn modelId="{D36A876B-6317-41F2-A6D0-799BAC767C8B}" type="presOf" srcId="{7FD4ADA5-C613-4C69-B9C8-2C1642A1BC7F}" destId="{02E927EB-8F5F-4E39-8565-90A304780052}" srcOrd="1" destOrd="0" presId="urn:microsoft.com/office/officeart/2005/8/layout/pyramid3"/>
    <dgm:cxn modelId="{1FFE2F3D-6CEB-45D7-9DD4-54D0C3B7F99A}" type="presParOf" srcId="{877A234A-5E2A-4EE3-875C-45D62A8ACF0B}" destId="{6FC5922F-7321-4312-86C5-61E6C50499E6}" srcOrd="0" destOrd="0" presId="urn:microsoft.com/office/officeart/2005/8/layout/pyramid3"/>
    <dgm:cxn modelId="{F2B95713-53E6-4CCB-81E0-E78D6983B5A7}" type="presParOf" srcId="{6FC5922F-7321-4312-86C5-61E6C50499E6}" destId="{74A051EB-181D-4A76-877A-067D43E401BE}" srcOrd="0" destOrd="0" presId="urn:microsoft.com/office/officeart/2005/8/layout/pyramid3"/>
    <dgm:cxn modelId="{C0F8C0BA-85CF-46A7-AD63-702B6291C8FF}" type="presParOf" srcId="{6FC5922F-7321-4312-86C5-61E6C50499E6}" destId="{17DAC8B9-DB7F-4F75-B8C3-7F41AD143A61}" srcOrd="1" destOrd="0" presId="urn:microsoft.com/office/officeart/2005/8/layout/pyramid3"/>
    <dgm:cxn modelId="{7F9666A4-F2EF-4444-A74F-F4EA684FFC15}" type="presParOf" srcId="{877A234A-5E2A-4EE3-875C-45D62A8ACF0B}" destId="{154A6EA2-4024-4596-A099-12B190FD7383}" srcOrd="1" destOrd="0" presId="urn:microsoft.com/office/officeart/2005/8/layout/pyramid3"/>
    <dgm:cxn modelId="{7D1AB8A5-011A-4081-A5C8-C783380093BF}" type="presParOf" srcId="{154A6EA2-4024-4596-A099-12B190FD7383}" destId="{4F398DE1-71F2-466E-B56B-DED802343D58}" srcOrd="0" destOrd="0" presId="urn:microsoft.com/office/officeart/2005/8/layout/pyramid3"/>
    <dgm:cxn modelId="{26A11173-189B-4D19-A5D4-827AA8263473}" type="presParOf" srcId="{154A6EA2-4024-4596-A099-12B190FD7383}" destId="{A4FFCA86-DAE0-42BE-AC40-53BEAECB2562}" srcOrd="1" destOrd="0" presId="urn:microsoft.com/office/officeart/2005/8/layout/pyramid3"/>
    <dgm:cxn modelId="{BDA91916-6B91-42EB-B785-EE20F9D8C6E2}" type="presParOf" srcId="{877A234A-5E2A-4EE3-875C-45D62A8ACF0B}" destId="{CF090AB4-D27B-494F-A597-BB3F3AD29B3D}" srcOrd="2" destOrd="0" presId="urn:microsoft.com/office/officeart/2005/8/layout/pyramid3"/>
    <dgm:cxn modelId="{BE634EE7-FCE1-451D-A898-7A515CC402AF}" type="presParOf" srcId="{CF090AB4-D27B-494F-A597-BB3F3AD29B3D}" destId="{8337E1DE-D390-45C5-AFC5-1938BB03C5DC}" srcOrd="0" destOrd="0" presId="urn:microsoft.com/office/officeart/2005/8/layout/pyramid3"/>
    <dgm:cxn modelId="{DA291F01-1C6F-40A1-A627-19147A8BB563}" type="presParOf" srcId="{CF090AB4-D27B-494F-A597-BB3F3AD29B3D}" destId="{02E927EB-8F5F-4E39-8565-90A304780052}" srcOrd="1" destOrd="0" presId="urn:microsoft.com/office/officeart/2005/8/layout/pyramid3"/>
    <dgm:cxn modelId="{0ADD9A0A-0AE2-4514-A752-A1174EC0684C}" type="presParOf" srcId="{877A234A-5E2A-4EE3-875C-45D62A8ACF0B}" destId="{975D75A8-9EF2-4225-90DD-E0DF2287B831}" srcOrd="3" destOrd="0" presId="urn:microsoft.com/office/officeart/2005/8/layout/pyramid3"/>
    <dgm:cxn modelId="{0D287937-F658-4DFF-8FC2-A04823DBB221}" type="presParOf" srcId="{975D75A8-9EF2-4225-90DD-E0DF2287B831}" destId="{64F48B71-6034-45B4-BDF4-98299B203F66}" srcOrd="0" destOrd="0" presId="urn:microsoft.com/office/officeart/2005/8/layout/pyramid3"/>
    <dgm:cxn modelId="{CA3B069A-39FC-43EC-BEB8-1F21C59F61BE}" type="presParOf" srcId="{975D75A8-9EF2-4225-90DD-E0DF2287B831}" destId="{3593F02C-1DC4-423E-B7C8-E85420B0D8EA}" srcOrd="1" destOrd="0" presId="urn:microsoft.com/office/officeart/2005/8/layout/pyramid3"/>
    <dgm:cxn modelId="{2AD87C90-6D0F-410C-93B0-8525282BC7C7}" type="presParOf" srcId="{877A234A-5E2A-4EE3-875C-45D62A8ACF0B}" destId="{9BACC63D-1049-4F04-8ADC-FCC3CB7CBD2F}" srcOrd="4" destOrd="0" presId="urn:microsoft.com/office/officeart/2005/8/layout/pyramid3"/>
    <dgm:cxn modelId="{CD8F0754-6294-4900-B3C6-C5E278D5BBC6}" type="presParOf" srcId="{9BACC63D-1049-4F04-8ADC-FCC3CB7CBD2F}" destId="{6A15373A-7F9A-4447-80B3-DE6842351B50}" srcOrd="0" destOrd="0" presId="urn:microsoft.com/office/officeart/2005/8/layout/pyramid3"/>
    <dgm:cxn modelId="{07356438-6754-4256-8D69-66ADED1AA23E}" type="presParOf" srcId="{9BACC63D-1049-4F04-8ADC-FCC3CB7CBD2F}" destId="{1C9D6D44-4FA6-4163-BBB5-F620E6C7EEA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051EB-181D-4A76-877A-067D43E401BE}">
      <dsp:nvSpPr>
        <dsp:cNvPr id="0" name=""/>
        <dsp:cNvSpPr/>
      </dsp:nvSpPr>
      <dsp:spPr>
        <a:xfrm rot="10800000">
          <a:off x="0" y="0"/>
          <a:ext cx="6324600" cy="853440"/>
        </a:xfrm>
        <a:prstGeom prst="trapezoid">
          <a:avLst>
            <a:gd name="adj" fmla="val 74107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243 Total Referrals</a:t>
          </a:r>
        </a:p>
      </dsp:txBody>
      <dsp:txXfrm rot="-10800000">
        <a:off x="1106804" y="0"/>
        <a:ext cx="4110990" cy="853440"/>
      </dsp:txXfrm>
    </dsp:sp>
    <dsp:sp modelId="{4F398DE1-71F2-466E-B56B-DED802343D58}">
      <dsp:nvSpPr>
        <dsp:cNvPr id="0" name=""/>
        <dsp:cNvSpPr/>
      </dsp:nvSpPr>
      <dsp:spPr>
        <a:xfrm rot="10800000">
          <a:off x="632459" y="853440"/>
          <a:ext cx="5059680" cy="853440"/>
        </a:xfrm>
        <a:prstGeom prst="trapezoid">
          <a:avLst>
            <a:gd name="adj" fmla="val 74107"/>
          </a:avLst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81 referrals</a:t>
          </a:r>
        </a:p>
      </dsp:txBody>
      <dsp:txXfrm rot="-10800000">
        <a:off x="1517903" y="853440"/>
        <a:ext cx="3288792" cy="853440"/>
      </dsp:txXfrm>
    </dsp:sp>
    <dsp:sp modelId="{8337E1DE-D390-45C5-AFC5-1938BB03C5DC}">
      <dsp:nvSpPr>
        <dsp:cNvPr id="0" name=""/>
        <dsp:cNvSpPr/>
      </dsp:nvSpPr>
      <dsp:spPr>
        <a:xfrm rot="10800000">
          <a:off x="1264919" y="1706879"/>
          <a:ext cx="3794760" cy="853440"/>
        </a:xfrm>
        <a:prstGeom prst="trapezoid">
          <a:avLst>
            <a:gd name="adj" fmla="val 74107"/>
          </a:avLst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27 referrals</a:t>
          </a:r>
        </a:p>
      </dsp:txBody>
      <dsp:txXfrm rot="-10800000">
        <a:off x="1929002" y="1706879"/>
        <a:ext cx="2466594" cy="853440"/>
      </dsp:txXfrm>
    </dsp:sp>
    <dsp:sp modelId="{64F48B71-6034-45B4-BDF4-98299B203F66}">
      <dsp:nvSpPr>
        <dsp:cNvPr id="0" name=""/>
        <dsp:cNvSpPr/>
      </dsp:nvSpPr>
      <dsp:spPr>
        <a:xfrm rot="10800000">
          <a:off x="1897380" y="2560319"/>
          <a:ext cx="2529840" cy="853440"/>
        </a:xfrm>
        <a:prstGeom prst="trapezoid">
          <a:avLst>
            <a:gd name="adj" fmla="val 74107"/>
          </a:avLst>
        </a:prstGeom>
        <a:solidFill>
          <a:schemeClr val="accent1">
            <a:shade val="50000"/>
            <a:hueOff val="289150"/>
            <a:satOff val="-6048"/>
            <a:lumOff val="33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9 </a:t>
          </a:r>
          <a:r>
            <a:rPr lang="en-US" sz="1800" b="0" kern="1200" dirty="0"/>
            <a:t>referrals</a:t>
          </a:r>
        </a:p>
      </dsp:txBody>
      <dsp:txXfrm rot="-10800000">
        <a:off x="2340101" y="2560319"/>
        <a:ext cx="1644396" cy="853440"/>
      </dsp:txXfrm>
    </dsp:sp>
    <dsp:sp modelId="{6A15373A-7F9A-4447-80B3-DE6842351B50}">
      <dsp:nvSpPr>
        <dsp:cNvPr id="0" name=""/>
        <dsp:cNvSpPr/>
      </dsp:nvSpPr>
      <dsp:spPr>
        <a:xfrm rot="10800000">
          <a:off x="2529840" y="3413759"/>
          <a:ext cx="1264920" cy="853440"/>
        </a:xfrm>
        <a:prstGeom prst="trapezoid">
          <a:avLst>
            <a:gd name="adj" fmla="val 74107"/>
          </a:avLst>
        </a:prstGeom>
        <a:solidFill>
          <a:schemeClr val="accent1">
            <a:shade val="50000"/>
            <a:hueOff val="144575"/>
            <a:satOff val="-3024"/>
            <a:lumOff val="168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3 </a:t>
          </a:r>
        </a:p>
      </dsp:txBody>
      <dsp:txXfrm rot="-10800000">
        <a:off x="2529840" y="3413759"/>
        <a:ext cx="1264920" cy="85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23AD56-ADA1-A64B-BCF3-9757FC55197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D1E3DD-E546-B643-A508-7EC7A3844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c.ca/news/canada/new-brunswick/apec-report-card-immigration-1.3933558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atlanticuniversities.ca/sites/default/files/documents/2016%20Summit%20Report%20Final_0.pdf" TargetMode="External"/><Relationship Id="rId4" Type="http://schemas.openxmlformats.org/officeDocument/2006/relationships/hyperlink" Target="http://www.unb.ca/fredericton/arts/nbirdt/_resources/pdfs/petl-may18-paper-3.pdf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rgbClr val="253746"/>
                </a:solidFill>
              </a:rPr>
              <a:t>We can’t always call on the </a:t>
            </a:r>
            <a:r>
              <a:rPr lang="en-CA" sz="1200" b="1" dirty="0" smtClean="0">
                <a:solidFill>
                  <a:srgbClr val="253746"/>
                </a:solidFill>
              </a:rPr>
              <a:t>SAME</a:t>
            </a:r>
            <a:r>
              <a:rPr lang="en-CA" sz="1200" dirty="0" smtClean="0">
                <a:solidFill>
                  <a:srgbClr val="253746"/>
                </a:solidFill>
              </a:rPr>
              <a:t> people to help build newcomers, international students and new grads professional networks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solidFill>
                <a:srgbClr val="253746"/>
              </a:solidFill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Brunswick (NB) has been experiencing population decline in recent years.  NB has an aging population and has experienced a historic outmigration of NB youth.  These are the most relevant factors to our declining population.  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recent study by the Maritime Provinces Higher Education Commission shows that only 78% of our new graduates from NB post-secondary institutions would be working and living in NB two years after graduation. 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Immigration in NB is expected to be the main driver for population growth.  With the increase in international migration, it will become critical to retain our Newcomers and international students.  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 years after their arrival, less than 50% of Newcomers to the region are still filing their tax returns in Atlantic Canada.  It is important to note that the majority of outmigration happens within the first five years.  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NB’s overall retention rate is 72% which compares less favorably to the rest of Canada at 80%.  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Association of Atlantic Universities 2016 Graduate Retention Study, 82% of new graduates would stay in their province of study after graduation “if an attractive job offer was available”.</a:t>
            </a: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 :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http://www.mphec.ca/media/138188/Class-2012-Mobility-Statistics-Methodology.pdf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http://www.cbc.ca/news/canada/new-brunswick/apec-report-card-immigration-1.3933558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http://www.unb.ca/fredericton/arts/nbirdt/_resources/pdfs/petl-may18-paper-3.pdf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https://ignitefredericton.com/news/13/%7Bpage_297%7D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 :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http://www.atlanticuniversities.ca/sites/default/files/documents/2016%20Summit%20Report%20Final_0.pdf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solidFill>
                <a:srgbClr val="253746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4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Match – They are matched based on industry experience,</a:t>
            </a:r>
            <a:r>
              <a:rPr lang="en-CA" baseline="0" dirty="0" smtClean="0"/>
              <a:t> professional backgrounds or the immigrants interest in a specific organization.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Connect – They</a:t>
            </a:r>
            <a:r>
              <a:rPr lang="en-CA" baseline="0" dirty="0" smtClean="0"/>
              <a:t> discuss things such as industry backgrounds, industry related news, current market demands and hidden job opportunities in the community.</a:t>
            </a:r>
          </a:p>
          <a:p>
            <a:endParaRPr lang="en-CA" baseline="0" dirty="0" smtClean="0"/>
          </a:p>
          <a:p>
            <a:r>
              <a:rPr lang="en-CA" baseline="0" dirty="0" smtClean="0"/>
              <a:t>Refer – As a result, the Connectees professional network grows exponentially.  Referrals may be potential employers, contacts within their industry or other people who will benefit from meeting with the skilled professional.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1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6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u="sng" dirty="0" smtClean="0"/>
              <a:t>Connector: (other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Sense of </a:t>
            </a:r>
            <a:r>
              <a:rPr lang="en-CA" dirty="0" err="1" smtClean="0"/>
              <a:t>Acheivement</a:t>
            </a:r>
            <a:r>
              <a:rPr lang="en-CA" baseline="0" dirty="0" smtClean="0"/>
              <a:t> :  knowing they are opening doors for people and helping them succeed in NB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Knowing that what they are doing is leading to greater community engagement and encourages a culture of inclusion and collaboration.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Be seen as a professional or organization who values and supports newcomers and new grads.</a:t>
            </a:r>
          </a:p>
          <a:p>
            <a:endParaRPr lang="en-CA" baseline="0" dirty="0" smtClean="0"/>
          </a:p>
          <a:p>
            <a:r>
              <a:rPr lang="en-CA" b="1" u="sng" baseline="0" dirty="0" smtClean="0"/>
              <a:t>Connectee: (other)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Gain access to successful professional with well-established networks in NB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Better understand your sector, field of interest and local job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Share your experience and expertise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Gain valuable feedback about your job search strategy and career path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Establish connections to help you develop your </a:t>
            </a:r>
            <a:r>
              <a:rPr lang="en-CA" baseline="0" dirty="0" err="1" smtClean="0"/>
              <a:t>carreer</a:t>
            </a:r>
            <a:r>
              <a:rPr lang="en-CA" baseline="0" dirty="0" smtClean="0"/>
              <a:t> in NB</a:t>
            </a:r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7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 smtClean="0">
                <a:solidFill>
                  <a:srgbClr val="253746"/>
                </a:solidFill>
              </a:rPr>
              <a:t>The Connector Program is more than just </a:t>
            </a:r>
            <a:r>
              <a:rPr lang="en-CA" sz="1200" dirty="0" err="1" smtClean="0">
                <a:solidFill>
                  <a:srgbClr val="253746"/>
                </a:solidFill>
              </a:rPr>
              <a:t>mathing</a:t>
            </a:r>
            <a:r>
              <a:rPr lang="en-CA" sz="1200" dirty="0" smtClean="0">
                <a:solidFill>
                  <a:srgbClr val="253746"/>
                </a:solidFill>
              </a:rPr>
              <a:t> jobs to people but rather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1E3DD-E546-B643-A508-7EC7A3844B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6165" y="1969698"/>
            <a:ext cx="4148667" cy="1353469"/>
          </a:xfrm>
        </p:spPr>
        <p:txBody>
          <a:bodyPr anchor="t"/>
          <a:lstStyle>
            <a:lvl1pPr>
              <a:defRPr sz="3200" b="1">
                <a:solidFill>
                  <a:srgbClr val="18293A"/>
                </a:solidFill>
                <a:latin typeface="+mj-lt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6165" y="3221038"/>
            <a:ext cx="4148667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1463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 flipV="1">
            <a:off x="3785133" y="1794695"/>
            <a:ext cx="0" cy="1528472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NB_Bilingual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83" y="1794695"/>
            <a:ext cx="2872317" cy="157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274638"/>
            <a:ext cx="8391407" cy="1143000"/>
          </a:xfrm>
        </p:spPr>
        <p:txBody>
          <a:bodyPr/>
          <a:lstStyle>
            <a:lvl1pPr>
              <a:defRPr>
                <a:solidFill>
                  <a:srgbClr val="18293A"/>
                </a:solidFill>
                <a:latin typeface="+mj-lt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97" y="1611313"/>
            <a:ext cx="8391407" cy="40767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6297" y="5954890"/>
            <a:ext cx="8391407" cy="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NB_Logo_Bilingua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82" y="6088339"/>
            <a:ext cx="1073621" cy="5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8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274638"/>
            <a:ext cx="8391407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6298" y="1611313"/>
            <a:ext cx="4130616" cy="40767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645025" y="1611313"/>
            <a:ext cx="4122679" cy="40767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6297" y="5954890"/>
            <a:ext cx="8391407" cy="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NB_Logo_Bilingua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82" y="6088339"/>
            <a:ext cx="1073621" cy="5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5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274638"/>
            <a:ext cx="8391407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76297" y="5954890"/>
            <a:ext cx="8391407" cy="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ONB_Logo_Bilingua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82" y="6088339"/>
            <a:ext cx="1073621" cy="5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7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274638"/>
            <a:ext cx="8391407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76298" y="1611313"/>
            <a:ext cx="4130616" cy="40767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645025" y="1611313"/>
            <a:ext cx="4122679" cy="40767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6297" y="5954890"/>
            <a:ext cx="8391407" cy="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ONB_Logo_Bilingua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082" y="6088339"/>
            <a:ext cx="1073621" cy="5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2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presentation_Background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533" y="-88900"/>
            <a:ext cx="9381067" cy="7035800"/>
          </a:xfrm>
          <a:prstGeom prst="rect">
            <a:avLst/>
          </a:prstGeom>
        </p:spPr>
      </p:pic>
      <p:pic>
        <p:nvPicPr>
          <p:cNvPr id="8" name="Picture 7" descr="ONB_Logo_Bilingual(White_Text)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21" y="556389"/>
            <a:ext cx="2433236" cy="132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6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FB0F-38AB-2748-BFC8-EB313CC2C8D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A7D6-70E5-6340-9149-62289853C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4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70" r:id="rId5"/>
    <p:sldLayoutId id="214748367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800" b="1" kern="1200" cap="all">
          <a:solidFill>
            <a:srgbClr val="18293A"/>
          </a:solidFill>
          <a:latin typeface="+mj-lt"/>
          <a:ea typeface="+mj-ea"/>
          <a:cs typeface="Corbel Bo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rgbClr val="41463F"/>
          </a:solidFill>
          <a:latin typeface="Corbel"/>
          <a:ea typeface="+mn-ea"/>
          <a:cs typeface="Corbel"/>
        </a:defRPr>
      </a:lvl1pPr>
      <a:lvl2pPr marL="381600" indent="-2124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41463F"/>
          </a:solidFill>
          <a:latin typeface="Corbel"/>
          <a:ea typeface="+mn-ea"/>
          <a:cs typeface="Corbel"/>
        </a:defRPr>
      </a:lvl2pPr>
      <a:lvl3pPr marL="856800" indent="-1584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rgbClr val="41463F"/>
          </a:solidFill>
          <a:latin typeface="Corbel"/>
          <a:ea typeface="+mn-ea"/>
          <a:cs typeface="Corbel"/>
        </a:defRPr>
      </a:lvl3pPr>
      <a:lvl4pPr marL="1242000" indent="-1584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rgbClr val="41463F"/>
          </a:solidFill>
          <a:latin typeface="Corbel"/>
          <a:ea typeface="+mn-ea"/>
          <a:cs typeface="Corbel"/>
        </a:defRPr>
      </a:lvl4pPr>
      <a:lvl5pPr marL="1699200" indent="-1584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rgbClr val="41463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1119" y="2663702"/>
            <a:ext cx="408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45996" y="3906929"/>
            <a:ext cx="528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 ONB Connects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76584" y="4492487"/>
            <a:ext cx="43016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Connector Program for Newcomers &amp; Local and International Graduates </a:t>
            </a:r>
            <a:r>
              <a:rPr lang="en-US" i="1" dirty="0">
                <a:solidFill>
                  <a:schemeClr val="bg1"/>
                </a:solidFill>
              </a:rPr>
              <a:t>in Partnership with Post-Secondary Training, Education and Labour (PETL)</a:t>
            </a:r>
          </a:p>
        </p:txBody>
      </p:sp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467" y="6026992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8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6" y="-106878"/>
            <a:ext cx="9250878" cy="1143000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key benefits of The Connector program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44" y="771277"/>
            <a:ext cx="8447069" cy="4890052"/>
          </a:xfrm>
        </p:spPr>
        <p:txBody>
          <a:bodyPr vert="horz" lIns="91440" tIns="45720" rIns="91440" bIns="45720" rtlCol="0">
            <a:noAutofit/>
          </a:bodyPr>
          <a:lstStyle/>
          <a:p>
            <a:pPr marL="457200" lvl="1" indent="-457200">
              <a:buFont typeface="Arial" panose="020B0604020202020204" pitchFamily="34" charset="0"/>
            </a:pPr>
            <a:r>
              <a:rPr lang="en-CA" sz="2800" dirty="0" smtClean="0">
                <a:solidFill>
                  <a:srgbClr val="253746"/>
                </a:solidFill>
              </a:rPr>
              <a:t>Leverages knowledgeable and capable leaders willing to share their contacts</a:t>
            </a:r>
            <a:endParaRPr lang="en-CA" sz="2800" dirty="0">
              <a:solidFill>
                <a:srgbClr val="253746"/>
              </a:solidFill>
            </a:endParaRPr>
          </a:p>
          <a:p>
            <a:pPr marL="457200" lvl="1" indent="-457200">
              <a:buFont typeface="Arial" panose="020B0604020202020204" pitchFamily="34" charset="0"/>
            </a:pPr>
            <a:r>
              <a:rPr lang="en-CA" sz="2800" dirty="0" smtClean="0">
                <a:solidFill>
                  <a:srgbClr val="253746"/>
                </a:solidFill>
              </a:rPr>
              <a:t>Creates a trusting and personal approach that allows newcomers and new grads to feel welcome and valued</a:t>
            </a:r>
          </a:p>
          <a:p>
            <a:pPr marL="457200" lvl="1" indent="-457200">
              <a:buFont typeface="Arial" panose="020B0604020202020204" pitchFamily="34" charset="0"/>
            </a:pPr>
            <a:r>
              <a:rPr lang="en-CA" sz="2800" dirty="0" smtClean="0">
                <a:solidFill>
                  <a:srgbClr val="253746"/>
                </a:solidFill>
              </a:rPr>
              <a:t>Enables </a:t>
            </a:r>
            <a:r>
              <a:rPr lang="en-CA" sz="2800" dirty="0">
                <a:solidFill>
                  <a:srgbClr val="253746"/>
                </a:solidFill>
              </a:rPr>
              <a:t>C</a:t>
            </a:r>
            <a:r>
              <a:rPr lang="en-CA" sz="2800" dirty="0" smtClean="0">
                <a:solidFill>
                  <a:srgbClr val="253746"/>
                </a:solidFill>
              </a:rPr>
              <a:t>onnectees to learn about the local job market &amp; increase labour market participation</a:t>
            </a:r>
          </a:p>
          <a:p>
            <a:pPr marL="457200" lvl="1" indent="-457200">
              <a:buFont typeface="Arial" panose="020B0604020202020204" pitchFamily="34" charset="0"/>
            </a:pPr>
            <a:r>
              <a:rPr lang="en-CA" sz="2800" dirty="0" smtClean="0">
                <a:solidFill>
                  <a:srgbClr val="253746"/>
                </a:solidFill>
              </a:rPr>
              <a:t>Enables businesses to gain access to top talent </a:t>
            </a: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0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718" y="2079687"/>
            <a:ext cx="4991349" cy="1143000"/>
          </a:xfrm>
        </p:spPr>
        <p:txBody>
          <a:bodyPr/>
          <a:lstStyle/>
          <a:p>
            <a:r>
              <a:rPr lang="en-CA" sz="6600" dirty="0" smtClean="0"/>
              <a:t>Questions?</a:t>
            </a:r>
            <a:endParaRPr lang="en-CA" sz="6600" dirty="0"/>
          </a:p>
        </p:txBody>
      </p:sp>
      <p:pic>
        <p:nvPicPr>
          <p:cNvPr id="4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67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14684"/>
            <a:ext cx="8880764" cy="930304"/>
          </a:xfrm>
        </p:spPr>
        <p:txBody>
          <a:bodyPr/>
          <a:lstStyle/>
          <a:p>
            <a:r>
              <a:rPr lang="en-CA" sz="3600" dirty="0" smtClean="0">
                <a:solidFill>
                  <a:srgbClr val="FE4200"/>
                </a:solidFill>
              </a:rPr>
              <a:t>ONB</a:t>
            </a:r>
            <a:r>
              <a:rPr lang="en-CA" sz="3600" dirty="0" smtClean="0"/>
              <a:t> </a:t>
            </a:r>
            <a:r>
              <a:rPr lang="en-CA" sz="3600" dirty="0" smtClean="0">
                <a:solidFill>
                  <a:srgbClr val="FF4239"/>
                </a:solidFill>
              </a:rPr>
              <a:t>Connects – NB Connector Program                                                  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003" y="1470990"/>
            <a:ext cx="77049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What is the Connector Program?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How Does </a:t>
            </a:r>
            <a:r>
              <a:rPr lang="en-CA" sz="2800" dirty="0">
                <a:solidFill>
                  <a:srgbClr val="253746"/>
                </a:solidFill>
              </a:rPr>
              <a:t>the Connector </a:t>
            </a:r>
            <a:r>
              <a:rPr lang="en-CA" sz="2800" dirty="0" smtClean="0">
                <a:solidFill>
                  <a:srgbClr val="253746"/>
                </a:solidFill>
              </a:rPr>
              <a:t>Program Work?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Benefits of the Connector Program: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Connectors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Connectees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Critical Success Factor - Partners</a:t>
            </a:r>
            <a:endParaRPr lang="en-CA" sz="2800" dirty="0">
              <a:solidFill>
                <a:srgbClr val="253746"/>
              </a:solidFill>
            </a:endParaRPr>
          </a:p>
        </p:txBody>
      </p:sp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2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81" y="274638"/>
            <a:ext cx="8274723" cy="973717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Problems we are trying to solve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26935" y="1105232"/>
            <a:ext cx="794076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Disconnect between newcomers and the business community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Avoid calling on the SAME people always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Disconnect </a:t>
            </a:r>
            <a:r>
              <a:rPr lang="en-CA" sz="2800" dirty="0">
                <a:solidFill>
                  <a:srgbClr val="253746"/>
                </a:solidFill>
              </a:rPr>
              <a:t>between local jobs and newcomer talent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Low employment rates of newcomers and new grads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Lower than average retention rates of newcomers and new grads</a:t>
            </a:r>
            <a:endParaRPr lang="en-CA" sz="2800" dirty="0">
              <a:solidFill>
                <a:srgbClr val="253746"/>
              </a:solidFill>
            </a:endParaRPr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0"/>
            <a:ext cx="8391407" cy="1143000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Talent retention Solution?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76298" y="1231303"/>
            <a:ext cx="32622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53746"/>
                </a:solidFill>
              </a:rPr>
              <a:t>E</a:t>
            </a:r>
            <a:r>
              <a:rPr lang="en-US" sz="2400" dirty="0" smtClean="0">
                <a:solidFill>
                  <a:srgbClr val="253746"/>
                </a:solidFill>
              </a:rPr>
              <a:t>ngages </a:t>
            </a:r>
            <a:r>
              <a:rPr lang="en-US" sz="2400" dirty="0">
                <a:solidFill>
                  <a:srgbClr val="253746"/>
                </a:solidFill>
              </a:rPr>
              <a:t>local business people, civil servants, young professionals and community leaders (Connectors) in helping job ready newcomers &amp; local and International graduates (Connectees) build professional networks and connect to the local labour </a:t>
            </a:r>
            <a:r>
              <a:rPr lang="en-US" sz="2400" dirty="0" smtClean="0">
                <a:solidFill>
                  <a:srgbClr val="253746"/>
                </a:solidFill>
              </a:rPr>
              <a:t>market</a:t>
            </a:r>
            <a:endParaRPr lang="en-CA" sz="2400" dirty="0">
              <a:solidFill>
                <a:srgbClr val="253746"/>
              </a:solidFill>
            </a:endParaRPr>
          </a:p>
        </p:txBody>
      </p:sp>
      <p:pic>
        <p:nvPicPr>
          <p:cNvPr id="6" name="Picture 2" descr="http://www.networklatinamerica.com/wp-content/uploads/2013/03/Industry-America-Will-Be-Market-America-A-Real-Network-Marketing-And-Advertising-Busi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81229"/>
            <a:ext cx="4670451" cy="345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089764" y="1194482"/>
            <a:ext cx="38909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kern="1200" cap="all">
                <a:solidFill>
                  <a:srgbClr val="18293A"/>
                </a:solidFill>
                <a:latin typeface="+mj-lt"/>
                <a:ea typeface="+mj-ea"/>
                <a:cs typeface="Corbel Bold"/>
              </a:defRPr>
            </a:lvl1pPr>
          </a:lstStyle>
          <a:p>
            <a:r>
              <a:rPr lang="en-CA" sz="2800" dirty="0" smtClean="0"/>
              <a:t>Connector program</a:t>
            </a:r>
            <a:endParaRPr lang="en-CA" sz="2800" dirty="0"/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0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93" y="159026"/>
            <a:ext cx="8391407" cy="1081376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How does the Connector Program work?</a:t>
            </a:r>
            <a:endParaRPr lang="en-CA" sz="3600" dirty="0">
              <a:solidFill>
                <a:srgbClr val="FF4239"/>
              </a:solidFill>
            </a:endParaRPr>
          </a:p>
        </p:txBody>
      </p:sp>
      <p:pic>
        <p:nvPicPr>
          <p:cNvPr id="4" name="Picture 2" descr="Connecting newcomers with Halifax employers, Shaking 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6" y="1134079"/>
            <a:ext cx="1570441" cy="159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ommunicate background, skills and expertise, Speech bubb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65" y="2726640"/>
            <a:ext cx="1614462" cy="160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e referred to more leaders in the network, Peo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72" y="4375245"/>
            <a:ext cx="1548066" cy="15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1438" y="1111962"/>
            <a:ext cx="68778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rgbClr val="253746"/>
                </a:solidFill>
                <a:latin typeface="+mj-lt"/>
                <a:ea typeface="+mj-ea"/>
                <a:cs typeface="Corbel Bold"/>
              </a:rPr>
              <a:t>Match: </a:t>
            </a:r>
            <a:r>
              <a:rPr lang="en-CA" sz="2400" dirty="0" smtClean="0">
                <a:solidFill>
                  <a:srgbClr val="253746"/>
                </a:solidFill>
                <a:cs typeface="Corbel Bold"/>
              </a:rPr>
              <a:t>Newcomers &amp;</a:t>
            </a:r>
            <a:r>
              <a:rPr lang="en-CA" sz="2400" dirty="0" smtClean="0">
                <a:solidFill>
                  <a:srgbClr val="253746"/>
                </a:solidFill>
                <a:cs typeface="Corbel"/>
              </a:rPr>
              <a:t> </a:t>
            </a:r>
            <a:r>
              <a:rPr lang="en-CA" sz="2400" dirty="0">
                <a:solidFill>
                  <a:srgbClr val="253746"/>
                </a:solidFill>
                <a:cs typeface="Corbel"/>
              </a:rPr>
              <a:t>recent local and </a:t>
            </a:r>
            <a:r>
              <a:rPr lang="en-CA" sz="2400" dirty="0" smtClean="0">
                <a:solidFill>
                  <a:srgbClr val="253746"/>
                </a:solidFill>
                <a:cs typeface="Corbel"/>
              </a:rPr>
              <a:t>International graduates, pre-qualified as Connectees, are matched with local business people, civil servants, </a:t>
            </a:r>
            <a:r>
              <a:rPr lang="en-US" sz="2400" dirty="0">
                <a:solidFill>
                  <a:srgbClr val="253746"/>
                </a:solidFill>
              </a:rPr>
              <a:t>young professionals</a:t>
            </a:r>
            <a:r>
              <a:rPr lang="en-CA" sz="2400" dirty="0" smtClean="0">
                <a:solidFill>
                  <a:srgbClr val="253746"/>
                </a:solidFill>
                <a:cs typeface="Corbel"/>
              </a:rPr>
              <a:t> and community leaders who volunteer as Connectors</a:t>
            </a:r>
            <a:endParaRPr lang="en-CA" sz="2400" dirty="0">
              <a:solidFill>
                <a:srgbClr val="253746"/>
              </a:solidFill>
              <a:cs typeface="Corbe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0795" y="3050954"/>
            <a:ext cx="702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rgbClr val="253746"/>
                </a:solidFill>
                <a:latin typeface="+mj-lt"/>
                <a:ea typeface="+mj-ea"/>
                <a:cs typeface="Corbel Bold"/>
              </a:rPr>
              <a:t>Connect: </a:t>
            </a:r>
            <a:r>
              <a:rPr lang="en-US" sz="2400" dirty="0" smtClean="0">
                <a:solidFill>
                  <a:srgbClr val="253746"/>
                </a:solidFill>
                <a:cs typeface="Corbel Bold"/>
              </a:rPr>
              <a:t>Connector and Connectee meet face to face for 30 minutes</a:t>
            </a:r>
            <a:endParaRPr lang="en-CA" sz="2400" dirty="0">
              <a:solidFill>
                <a:srgbClr val="253746"/>
              </a:solidFill>
              <a:cs typeface="Corb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8657" y="4182386"/>
            <a:ext cx="6965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 smtClean="0">
                <a:solidFill>
                  <a:srgbClr val="253746"/>
                </a:solidFill>
                <a:latin typeface="+mj-lt"/>
                <a:ea typeface="+mj-ea"/>
                <a:cs typeface="Corbel Bold"/>
              </a:rPr>
              <a:t>refer: </a:t>
            </a:r>
            <a:r>
              <a:rPr lang="en-US" sz="2400" dirty="0" smtClean="0">
                <a:solidFill>
                  <a:srgbClr val="253746"/>
                </a:solidFill>
                <a:cs typeface="Corbel Bold"/>
              </a:rPr>
              <a:t>Connector refers the Connectee to a minimum of three people in their network, and then each of these people are asked to refer the Connectee to three additional Connectors</a:t>
            </a:r>
            <a:endParaRPr lang="en-CA" sz="2400" dirty="0">
              <a:solidFill>
                <a:srgbClr val="253746"/>
              </a:solidFill>
              <a:cs typeface="Corbel"/>
            </a:endParaRPr>
          </a:p>
        </p:txBody>
      </p:sp>
      <p:pic>
        <p:nvPicPr>
          <p:cNvPr id="10" name="Picture 2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7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97" y="179635"/>
            <a:ext cx="8589573" cy="1143000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Connectors can help Connectees networks grow exponentially</a:t>
            </a:r>
            <a:endParaRPr lang="en-CA" sz="3600" dirty="0">
              <a:solidFill>
                <a:srgbClr val="FF423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9934330"/>
              </p:ext>
            </p:extLst>
          </p:nvPr>
        </p:nvGraphicFramePr>
        <p:xfrm>
          <a:off x="1447800" y="1499214"/>
          <a:ext cx="6324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14500" y="2086757"/>
            <a:ext cx="7696200" cy="2919413"/>
            <a:chOff x="914400" y="2814935"/>
            <a:chExt cx="7696200" cy="2919175"/>
          </a:xfrm>
        </p:grpSpPr>
        <p:sp>
          <p:nvSpPr>
            <p:cNvPr id="6" name="TextBox 30"/>
            <p:cNvSpPr txBox="1">
              <a:spLocks noChangeArrowheads="1"/>
            </p:cNvSpPr>
            <p:nvPr/>
          </p:nvSpPr>
          <p:spPr bwMode="auto">
            <a:xfrm>
              <a:off x="5486400" y="53340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Round 1</a:t>
              </a:r>
            </a:p>
          </p:txBody>
        </p:sp>
        <p:sp>
          <p:nvSpPr>
            <p:cNvPr id="7" name="TextBox 32"/>
            <p:cNvSpPr txBox="1">
              <a:spLocks noChangeArrowheads="1"/>
            </p:cNvSpPr>
            <p:nvPr/>
          </p:nvSpPr>
          <p:spPr bwMode="auto">
            <a:xfrm>
              <a:off x="6019800" y="45720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Round 2</a:t>
              </a:r>
            </a:p>
          </p:txBody>
        </p:sp>
        <p:sp>
          <p:nvSpPr>
            <p:cNvPr id="8" name="TextBox 33"/>
            <p:cNvSpPr txBox="1">
              <a:spLocks noChangeArrowheads="1"/>
            </p:cNvSpPr>
            <p:nvPr/>
          </p:nvSpPr>
          <p:spPr bwMode="auto">
            <a:xfrm>
              <a:off x="6553200" y="38100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Round 3</a:t>
              </a: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7239000" y="28194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Round 4</a:t>
              </a: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2362200" y="5334000"/>
              <a:ext cx="2133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Follow up</a:t>
              </a:r>
            </a:p>
          </p:txBody>
        </p:sp>
        <p:sp>
          <p:nvSpPr>
            <p:cNvPr id="11" name="TextBox 38"/>
            <p:cNvSpPr txBox="1">
              <a:spLocks noChangeArrowheads="1"/>
            </p:cNvSpPr>
            <p:nvPr/>
          </p:nvSpPr>
          <p:spPr bwMode="auto">
            <a:xfrm>
              <a:off x="1905000" y="4567535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Follow up</a:t>
              </a: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1447800" y="3805535"/>
              <a:ext cx="1676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defRPr sz="2000">
                  <a:solidFill>
                    <a:srgbClr val="253746"/>
                  </a:solidFill>
                </a:defRPr>
              </a:lvl1pPr>
              <a:lvl2pPr marL="742950" indent="-285750" eaLnBrk="0" hangingPunct="0">
                <a:defRPr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dirty="0"/>
                <a:t>Follow up</a:t>
              </a:r>
            </a:p>
          </p:txBody>
        </p:sp>
        <p:sp>
          <p:nvSpPr>
            <p:cNvPr id="13" name="TextBox 40"/>
            <p:cNvSpPr txBox="1">
              <a:spLocks noChangeArrowheads="1"/>
            </p:cNvSpPr>
            <p:nvPr/>
          </p:nvSpPr>
          <p:spPr bwMode="auto">
            <a:xfrm>
              <a:off x="914400" y="2814935"/>
              <a:ext cx="1524000" cy="400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2000" dirty="0">
                  <a:solidFill>
                    <a:srgbClr val="253746"/>
                  </a:solidFill>
                  <a:latin typeface="+mn-lt"/>
                  <a:ea typeface="+mn-ea"/>
                </a:rPr>
                <a:t>Follow</a:t>
              </a:r>
              <a:r>
                <a:rPr lang="en-US" sz="2000" b="1" dirty="0">
                  <a:solidFill>
                    <a:srgbClr val="002060"/>
                  </a:solidFill>
                  <a:latin typeface="Calibri" pitchFamily="34" charset="0"/>
                </a:rPr>
                <a:t> </a:t>
              </a:r>
              <a:r>
                <a:rPr lang="en-US" sz="2000" dirty="0">
                  <a:solidFill>
                    <a:srgbClr val="253746"/>
                  </a:solidFill>
                  <a:latin typeface="+mn-lt"/>
                  <a:ea typeface="+mn-ea"/>
                </a:rPr>
                <a:t>up</a:t>
              </a:r>
            </a:p>
          </p:txBody>
        </p:sp>
      </p:grpSp>
      <p:pic>
        <p:nvPicPr>
          <p:cNvPr id="14" name="Picture 2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68" y="274638"/>
            <a:ext cx="8719980" cy="1143000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Connectors - business and community leaders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97" y="1418030"/>
            <a:ext cx="4931973" cy="4259201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CA" sz="2300" dirty="0" smtClean="0">
                <a:solidFill>
                  <a:srgbClr val="253746"/>
                </a:solidFill>
              </a:rPr>
              <a:t>Profile of </a:t>
            </a:r>
            <a:r>
              <a:rPr lang="en-CA" sz="2300" b="1" dirty="0" smtClean="0">
                <a:solidFill>
                  <a:srgbClr val="253746"/>
                </a:solidFill>
              </a:rPr>
              <a:t>Connectors</a:t>
            </a:r>
            <a:r>
              <a:rPr lang="en-CA" sz="2300" dirty="0" smtClean="0">
                <a:solidFill>
                  <a:srgbClr val="253746"/>
                </a:solidFill>
              </a:rPr>
              <a:t>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300" dirty="0" smtClean="0">
                <a:solidFill>
                  <a:srgbClr val="253746"/>
                </a:solidFill>
              </a:rPr>
              <a:t>Strong networks</a:t>
            </a:r>
            <a:endParaRPr lang="en-CA" sz="2300" dirty="0">
              <a:solidFill>
                <a:srgbClr val="253746"/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300" dirty="0" smtClean="0">
                <a:solidFill>
                  <a:srgbClr val="253746"/>
                </a:solidFill>
              </a:rPr>
              <a:t>Already in </a:t>
            </a:r>
            <a:r>
              <a:rPr lang="en-CA" sz="2300" dirty="0">
                <a:solidFill>
                  <a:srgbClr val="253746"/>
                </a:solidFill>
              </a:rPr>
              <a:t>the habit of making introductions within social, cultural, professional and economic </a:t>
            </a:r>
            <a:r>
              <a:rPr lang="en-CA" sz="2300" dirty="0" smtClean="0">
                <a:solidFill>
                  <a:srgbClr val="253746"/>
                </a:solidFill>
              </a:rPr>
              <a:t>circles</a:t>
            </a:r>
            <a:endParaRPr lang="en-CA" sz="2300" dirty="0">
              <a:solidFill>
                <a:srgbClr val="253746"/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300" dirty="0" smtClean="0">
                <a:solidFill>
                  <a:srgbClr val="253746"/>
                </a:solidFill>
              </a:rPr>
              <a:t>Special gift for bringing </a:t>
            </a:r>
            <a:r>
              <a:rPr lang="en-CA" sz="2300" dirty="0">
                <a:solidFill>
                  <a:srgbClr val="253746"/>
                </a:solidFill>
              </a:rPr>
              <a:t>people together who work or live in different </a:t>
            </a:r>
            <a:r>
              <a:rPr lang="en-CA" sz="2300" dirty="0" smtClean="0">
                <a:solidFill>
                  <a:srgbClr val="253746"/>
                </a:solidFill>
              </a:rPr>
              <a:t>circles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300" dirty="0">
                <a:solidFill>
                  <a:srgbClr val="253746"/>
                </a:solidFill>
              </a:rPr>
              <a:t>Desire to help support newcomers and new grads build their networks to retain them in NB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CA" sz="2200" dirty="0" smtClean="0">
              <a:solidFill>
                <a:srgbClr val="25374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200" dirty="0">
              <a:solidFill>
                <a:srgbClr val="25374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276" y="1789435"/>
            <a:ext cx="3419872" cy="2389991"/>
          </a:xfrm>
          <a:prstGeom prst="rect">
            <a:avLst/>
          </a:prstGeom>
        </p:spPr>
      </p:pic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93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5" y="71295"/>
            <a:ext cx="87707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z="3600" dirty="0" smtClean="0">
                <a:solidFill>
                  <a:srgbClr val="FF4239"/>
                </a:solidFill>
              </a:rPr>
              <a:t/>
            </a:r>
            <a:br>
              <a:rPr lang="en-CA" sz="3600" dirty="0" smtClean="0">
                <a:solidFill>
                  <a:srgbClr val="FF4239"/>
                </a:solidFill>
              </a:rPr>
            </a:br>
            <a:r>
              <a:rPr lang="en-CA" sz="3600" dirty="0" err="1" smtClean="0">
                <a:solidFill>
                  <a:srgbClr val="FF4239"/>
                </a:solidFill>
              </a:rPr>
              <a:t>Connectees</a:t>
            </a:r>
            <a:r>
              <a:rPr lang="en-CA" sz="3600" dirty="0" smtClean="0">
                <a:solidFill>
                  <a:srgbClr val="FF4239"/>
                </a:solidFill>
              </a:rPr>
              <a:t> </a:t>
            </a:r>
            <a:r>
              <a:rPr lang="en-CA" sz="3600" dirty="0">
                <a:solidFill>
                  <a:srgbClr val="FF4239"/>
                </a:solidFill>
              </a:rPr>
              <a:t>- newcomers and new grads including international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541" y="1828800"/>
            <a:ext cx="8391407" cy="3896139"/>
          </a:xfrm>
        </p:spPr>
        <p:txBody>
          <a:bodyPr vert="horz" lIns="91440" tIns="45720" rIns="91440" bIns="45720" rtlCol="0">
            <a:noAutofit/>
          </a:bodyPr>
          <a:lstStyle/>
          <a:p>
            <a:pPr marL="0" lvl="1" indent="0">
              <a:buNone/>
            </a:pPr>
            <a:r>
              <a:rPr lang="en-CA" sz="2800" dirty="0" smtClean="0">
                <a:solidFill>
                  <a:srgbClr val="253746"/>
                </a:solidFill>
              </a:rPr>
              <a:t>Profile of a </a:t>
            </a:r>
            <a:r>
              <a:rPr lang="en-CA" sz="2800" b="1" dirty="0" smtClean="0">
                <a:solidFill>
                  <a:srgbClr val="253746"/>
                </a:solidFill>
              </a:rPr>
              <a:t>Connectee</a:t>
            </a:r>
            <a:r>
              <a:rPr lang="en-CA" sz="2800" dirty="0" smtClean="0">
                <a:solidFill>
                  <a:srgbClr val="253746"/>
                </a:solidFill>
              </a:rPr>
              <a:t>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53746"/>
                </a:solidFill>
              </a:rPr>
              <a:t>Job ready</a:t>
            </a:r>
            <a:endParaRPr lang="en-CA" sz="2400" dirty="0">
              <a:solidFill>
                <a:srgbClr val="253746"/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Proficient English and/or French </a:t>
            </a:r>
            <a:r>
              <a:rPr lang="en-CA" sz="2800" dirty="0">
                <a:solidFill>
                  <a:srgbClr val="253746"/>
                </a:solidFill>
              </a:rPr>
              <a:t>language capability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rgbClr val="253746"/>
                </a:solidFill>
              </a:rPr>
              <a:t>Permanent </a:t>
            </a:r>
            <a:r>
              <a:rPr lang="en-CA" sz="2800" dirty="0">
                <a:solidFill>
                  <a:srgbClr val="253746"/>
                </a:solidFill>
              </a:rPr>
              <a:t>R</a:t>
            </a:r>
            <a:r>
              <a:rPr lang="en-CA" sz="2800" dirty="0" smtClean="0">
                <a:solidFill>
                  <a:srgbClr val="253746"/>
                </a:solidFill>
              </a:rPr>
              <a:t>esident of Canada and/or a valid </a:t>
            </a:r>
            <a:r>
              <a:rPr lang="en-CA" sz="2800" dirty="0">
                <a:solidFill>
                  <a:srgbClr val="253746"/>
                </a:solidFill>
              </a:rPr>
              <a:t>work permit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253746"/>
                </a:solidFill>
              </a:rPr>
              <a:t>Post-secondary </a:t>
            </a:r>
            <a:r>
              <a:rPr lang="en-CA" sz="2800" dirty="0" smtClean="0">
                <a:solidFill>
                  <a:srgbClr val="253746"/>
                </a:solidFill>
              </a:rPr>
              <a:t>education</a:t>
            </a:r>
            <a:endParaRPr lang="en-CA" sz="2800" dirty="0">
              <a:solidFill>
                <a:srgbClr val="253746"/>
              </a:solidFill>
            </a:endParaRPr>
          </a:p>
          <a:p>
            <a:pPr marL="457200" lvl="1" indent="-457200">
              <a:buFont typeface="Arial" panose="020B0604020202020204" pitchFamily="34" charset="0"/>
            </a:pPr>
            <a:endParaRPr lang="en-CA" sz="3200" dirty="0">
              <a:solidFill>
                <a:srgbClr val="25374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solidFill>
                <a:srgbClr val="253746"/>
              </a:solidFill>
            </a:endParaRPr>
          </a:p>
        </p:txBody>
      </p:sp>
      <p:pic>
        <p:nvPicPr>
          <p:cNvPr id="5" name="Picture 4" descr="National Connector Logo Transparent.png">
            <a:extLst>
              <a:ext uri="{FF2B5EF4-FFF2-40B4-BE49-F238E27FC236}">
                <a16:creationId xmlns="" xmlns:a16="http://schemas.microsoft.com/office/drawing/2014/main" id="{8E777D23-065E-4287-9669-5960ED3B90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541" y="6123287"/>
            <a:ext cx="1252004" cy="556446"/>
          </a:xfrm>
          <a:prstGeom prst="rect">
            <a:avLst/>
          </a:prstGeom>
        </p:spPr>
      </p:pic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7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7703" cy="1143000"/>
          </a:xfrm>
        </p:spPr>
        <p:txBody>
          <a:bodyPr/>
          <a:lstStyle/>
          <a:p>
            <a:r>
              <a:rPr lang="en-CA" sz="3600" dirty="0" smtClean="0">
                <a:solidFill>
                  <a:srgbClr val="FF4239"/>
                </a:solidFill>
              </a:rPr>
              <a:t>  Benefits of the connector program</a:t>
            </a:r>
            <a:endParaRPr lang="en-CA" sz="3600" dirty="0">
              <a:solidFill>
                <a:srgbClr val="FF4239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21918" y="1143000"/>
            <a:ext cx="3970072" cy="515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253746"/>
                </a:solidFill>
              </a:rPr>
              <a:t>As a </a:t>
            </a:r>
            <a:r>
              <a:rPr lang="en-CA" sz="2400" b="1" dirty="0" smtClean="0">
                <a:solidFill>
                  <a:srgbClr val="253746"/>
                </a:solidFill>
              </a:rPr>
              <a:t>Connector</a:t>
            </a:r>
            <a:r>
              <a:rPr lang="en-CA" sz="2400" dirty="0" smtClean="0">
                <a:solidFill>
                  <a:srgbClr val="253746"/>
                </a:solidFill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Provides a sense of achievement and leads to greater community engagement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Increases awareness about your organization and industry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Adds value to your network by connecting people who could benefit from knowing each other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Offers access to newcomers and new graduate talent</a:t>
            </a:r>
            <a:endParaRPr lang="en-CA" sz="2100" dirty="0">
              <a:solidFill>
                <a:srgbClr val="25374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000" dirty="0" smtClean="0">
              <a:solidFill>
                <a:srgbClr val="253746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49318" y="1152900"/>
            <a:ext cx="3970072" cy="429348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rgbClr val="41463F"/>
                </a:solidFill>
                <a:latin typeface="+mn-lt"/>
                <a:ea typeface="+mn-ea"/>
                <a:cs typeface="Corbel"/>
              </a:defRPr>
            </a:lvl1pPr>
            <a:lvl2pPr marL="381600" indent="-2124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41463F"/>
                </a:solidFill>
                <a:latin typeface="+mn-lt"/>
                <a:ea typeface="+mn-ea"/>
                <a:cs typeface="Corbel"/>
              </a:defRPr>
            </a:lvl2pPr>
            <a:lvl3pPr marL="856800" indent="-1584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050" kern="1200">
                <a:solidFill>
                  <a:srgbClr val="41463F"/>
                </a:solidFill>
                <a:latin typeface="+mn-lt"/>
                <a:ea typeface="+mn-ea"/>
                <a:cs typeface="Corbel"/>
              </a:defRPr>
            </a:lvl3pPr>
            <a:lvl4pPr marL="1242000" indent="-1584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050" kern="1200">
                <a:solidFill>
                  <a:srgbClr val="41463F"/>
                </a:solidFill>
                <a:latin typeface="+mn-lt"/>
                <a:ea typeface="+mn-ea"/>
                <a:cs typeface="Corbel"/>
              </a:defRPr>
            </a:lvl4pPr>
            <a:lvl5pPr marL="1699200" indent="-1584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50" kern="1200">
                <a:solidFill>
                  <a:srgbClr val="41463F"/>
                </a:solidFill>
                <a:latin typeface="+mn-lt"/>
                <a:ea typeface="+mn-ea"/>
                <a:cs typeface="Corbe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100" dirty="0" smtClean="0">
                <a:solidFill>
                  <a:srgbClr val="253746"/>
                </a:solidFill>
              </a:rPr>
              <a:t>As a </a:t>
            </a:r>
            <a:r>
              <a:rPr lang="en-CA" sz="2100" b="1" dirty="0" smtClean="0">
                <a:solidFill>
                  <a:srgbClr val="253746"/>
                </a:solidFill>
              </a:rPr>
              <a:t>Connectee</a:t>
            </a:r>
            <a:r>
              <a:rPr lang="en-CA" sz="2100" dirty="0" smtClean="0">
                <a:solidFill>
                  <a:srgbClr val="253746"/>
                </a:solidFill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Provides insights into the local job market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Builds your professional network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Establishes connections to improve the likelihood of finding employment</a:t>
            </a:r>
            <a:endParaRPr lang="en-CA" sz="2100" dirty="0">
              <a:solidFill>
                <a:srgbClr val="253746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253746"/>
                </a:solidFill>
              </a:rPr>
              <a:t>Gain valuable feedback about your job search strategy and career </a:t>
            </a:r>
            <a:r>
              <a:rPr lang="en-US" sz="2100" dirty="0" smtClean="0">
                <a:solidFill>
                  <a:srgbClr val="253746"/>
                </a:solidFill>
              </a:rPr>
              <a:t>path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253746"/>
                </a:solidFill>
              </a:rPr>
              <a:t>Be a future </a:t>
            </a:r>
            <a:r>
              <a:rPr lang="en-US" sz="2100" b="1" dirty="0" smtClean="0">
                <a:solidFill>
                  <a:srgbClr val="253746"/>
                </a:solidFill>
              </a:rPr>
              <a:t>Connector</a:t>
            </a:r>
            <a:endParaRPr lang="en-CA" sz="2100" b="1" dirty="0">
              <a:solidFill>
                <a:srgbClr val="253746"/>
              </a:solidFill>
            </a:endParaRPr>
          </a:p>
        </p:txBody>
      </p:sp>
      <p:pic>
        <p:nvPicPr>
          <p:cNvPr id="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153150"/>
            <a:ext cx="20113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7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800</Words>
  <Application>Microsoft Office PowerPoint</Application>
  <PresentationFormat>On-screen Show (4:3)</PresentationFormat>
  <Paragraphs>106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ONB Connects – NB Connector Program                                                  </vt:lpstr>
      <vt:lpstr>Problems we are trying to solve</vt:lpstr>
      <vt:lpstr>Talent retention Solution?</vt:lpstr>
      <vt:lpstr>How does the Connector Program work?</vt:lpstr>
      <vt:lpstr>Connectors can help Connectees networks grow exponentially</vt:lpstr>
      <vt:lpstr>Connectors - business and community leaders</vt:lpstr>
      <vt:lpstr> Connectees - newcomers and new grads including international students</vt:lpstr>
      <vt:lpstr>  Benefits of the connector program</vt:lpstr>
      <vt:lpstr>key benefits of The Connector program</vt:lpstr>
      <vt:lpstr>Questions?</vt:lpstr>
    </vt:vector>
  </TitlesOfParts>
  <Company>NPR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 Roper</dc:creator>
  <cp:lastModifiedBy>Luo, Adam (ONB)</cp:lastModifiedBy>
  <cp:revision>113</cp:revision>
  <cp:lastPrinted>2017-11-08T16:30:18Z</cp:lastPrinted>
  <dcterms:created xsi:type="dcterms:W3CDTF">2015-05-01T14:51:32Z</dcterms:created>
  <dcterms:modified xsi:type="dcterms:W3CDTF">2017-11-21T19:34:48Z</dcterms:modified>
</cp:coreProperties>
</file>