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4"/>
  </p:normalViewPr>
  <p:slideViewPr>
    <p:cSldViewPr snapToGrid="0" snapToObjects="1">
      <p:cViewPr varScale="1">
        <p:scale>
          <a:sx n="66" d="100"/>
          <a:sy n="66" d="100"/>
        </p:scale>
        <p:origin x="1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_MG_6455.jpg" descr="_MG_6455.jpg"/>
          <p:cNvPicPr>
            <a:picLocks noChangeAspect="1"/>
          </p:cNvPicPr>
          <p:nvPr/>
        </p:nvPicPr>
        <p:blipFill>
          <a:blip r:embed="rId2">
            <a:alphaModFix amt="47820"/>
            <a:extLst/>
          </a:blip>
          <a:srcRect r="62817" b="28317"/>
          <a:stretch>
            <a:fillRect/>
          </a:stretch>
        </p:blipFill>
        <p:spPr>
          <a:xfrm>
            <a:off x="5889288" y="672525"/>
            <a:ext cx="6204745" cy="7801490"/>
          </a:xfrm>
          <a:custGeom>
            <a:avLst/>
            <a:gdLst/>
            <a:ahLst/>
            <a:cxnLst>
              <a:cxn ang="0">
                <a:pos x="wd2" y="hd2"/>
              </a:cxn>
              <a:cxn ang="5400000">
                <a:pos x="wd2" y="hd2"/>
              </a:cxn>
              <a:cxn ang="10800000">
                <a:pos x="wd2" y="hd2"/>
              </a:cxn>
              <a:cxn ang="16200000">
                <a:pos x="wd2" y="hd2"/>
              </a:cxn>
            </a:cxnLst>
            <a:rect l="0" t="0" r="r" b="b"/>
            <a:pathLst>
              <a:path w="21600" h="21019" extrusionOk="0">
                <a:moveTo>
                  <a:pt x="16288" y="0"/>
                </a:moveTo>
                <a:lnTo>
                  <a:pt x="2252" y="10863"/>
                </a:lnTo>
                <a:cubicBezTo>
                  <a:pt x="751" y="12024"/>
                  <a:pt x="0" y="13547"/>
                  <a:pt x="0" y="15070"/>
                </a:cubicBezTo>
                <a:cubicBezTo>
                  <a:pt x="0" y="16593"/>
                  <a:pt x="751" y="18115"/>
                  <a:pt x="2252" y="19277"/>
                </a:cubicBezTo>
                <a:cubicBezTo>
                  <a:pt x="5254" y="21600"/>
                  <a:pt x="10122" y="21600"/>
                  <a:pt x="13124" y="19277"/>
                </a:cubicBezTo>
                <a:lnTo>
                  <a:pt x="21600" y="12717"/>
                </a:lnTo>
                <a:lnTo>
                  <a:pt x="21600" y="0"/>
                </a:lnTo>
                <a:lnTo>
                  <a:pt x="16288" y="0"/>
                </a:lnTo>
                <a:close/>
              </a:path>
            </a:pathLst>
          </a:custGeom>
          <a:ln w="12700">
            <a:miter lim="400000"/>
          </a:ln>
        </p:spPr>
      </p:pic>
      <p:pic>
        <p:nvPicPr>
          <p:cNvPr id="120" name="Image" descr="Image"/>
          <p:cNvPicPr>
            <a:picLocks noChangeAspect="1"/>
          </p:cNvPicPr>
          <p:nvPr/>
        </p:nvPicPr>
        <p:blipFill>
          <a:blip r:embed="rId3">
            <a:extLst/>
          </a:blip>
          <a:stretch>
            <a:fillRect/>
          </a:stretch>
        </p:blipFill>
        <p:spPr>
          <a:xfrm>
            <a:off x="788213" y="7891073"/>
            <a:ext cx="4046130" cy="855083"/>
          </a:xfrm>
          <a:prstGeom prst="rect">
            <a:avLst/>
          </a:prstGeom>
          <a:ln w="12700">
            <a:miter lim="400000"/>
          </a:ln>
        </p:spPr>
      </p:pic>
      <p:sp>
        <p:nvSpPr>
          <p:cNvPr id="121" name="Rapport sommaire du premier cycle…"/>
          <p:cNvSpPr txBox="1"/>
          <p:nvPr/>
        </p:nvSpPr>
        <p:spPr>
          <a:xfrm>
            <a:off x="1219453" y="3068319"/>
            <a:ext cx="4316241" cy="19151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80000"/>
              </a:lnSpc>
              <a:defRPr sz="3100">
                <a:solidFill>
                  <a:srgbClr val="325DAF"/>
                </a:solidFill>
                <a:latin typeface="Avenir Next"/>
                <a:ea typeface="Avenir Next"/>
                <a:cs typeface="Avenir Next"/>
                <a:sym typeface="Avenir Next"/>
              </a:defRPr>
            </a:pPr>
            <a:r>
              <a:t>Rapport sommaire du premier cycle</a:t>
            </a:r>
          </a:p>
          <a:p>
            <a:pPr algn="l" defTabSz="457200">
              <a:lnSpc>
                <a:spcPct val="80000"/>
              </a:lnSpc>
              <a:defRPr sz="3100">
                <a:solidFill>
                  <a:srgbClr val="325DAF"/>
                </a:solidFill>
                <a:latin typeface="Avenir Next"/>
                <a:ea typeface="Avenir Next"/>
                <a:cs typeface="Avenir Next"/>
                <a:sym typeface="Avenir Next"/>
              </a:defRPr>
            </a:pPr>
            <a:endParaRPr/>
          </a:p>
          <a:p>
            <a:pPr algn="l" defTabSz="457200">
              <a:lnSpc>
                <a:spcPct val="80000"/>
              </a:lnSpc>
              <a:defRPr sz="3100">
                <a:solidFill>
                  <a:srgbClr val="325DAF"/>
                </a:solidFill>
                <a:latin typeface="Avenir Next"/>
                <a:ea typeface="Avenir Next"/>
                <a:cs typeface="Avenir Next"/>
                <a:sym typeface="Avenir Next"/>
              </a:defRPr>
            </a:pPr>
            <a:r>
              <a:t>Automne 2017</a:t>
            </a:r>
          </a:p>
        </p:txBody>
      </p:sp>
      <p:sp>
        <p:nvSpPr>
          <p:cNvPr id="122" name="Laboratoire sur l’immigration économique"/>
          <p:cNvSpPr txBox="1"/>
          <p:nvPr/>
        </p:nvSpPr>
        <p:spPr>
          <a:xfrm>
            <a:off x="1104468" y="881420"/>
            <a:ext cx="10795864" cy="21043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lnSpc>
                <a:spcPct val="80000"/>
              </a:lnSpc>
              <a:defRPr sz="5800">
                <a:solidFill>
                  <a:srgbClr val="37375A"/>
                </a:solidFill>
                <a:latin typeface="Avenir Next"/>
                <a:ea typeface="Avenir Next"/>
                <a:cs typeface="Avenir Next"/>
                <a:sym typeface="Avenir Next"/>
              </a:defRPr>
            </a:lvl1pPr>
          </a:lstStyle>
          <a:p>
            <a:r>
              <a:t>Laboratoire sur l’immigration économique</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r2ZIhHRspbVizgk9HFMw5bfa3hBg9UAMcHj8vF1tWlQElRu4TlcqtJIgHrbfipmA-RLOU69ZJpnUViqNIYDAIN9Ev8KLF6bDdEdlZv020pUAnaWbhOphLxS7_BmZyNAJpSm3ghjL.jpg" descr="r2ZIhHRspbVizgk9HFMw5bfa3hBg9UAMcHj8vF1tWlQElRu4TlcqtJIgHrbfipmA-RLOU69ZJpnUViqNIYDAIN9Ev8KLF6bDdEdlZv020pUAnaWbhOphLxS7_BmZyNAJpSm3ghjL.jpg"/>
          <p:cNvPicPr>
            <a:picLocks noChangeAspect="1"/>
          </p:cNvPicPr>
          <p:nvPr/>
        </p:nvPicPr>
        <p:blipFill>
          <a:blip r:embed="rId2">
            <a:extLst/>
          </a:blip>
          <a:srcRect b="10968"/>
          <a:stretch>
            <a:fillRect/>
          </a:stretch>
        </p:blipFill>
        <p:spPr>
          <a:xfrm>
            <a:off x="8909074" y="8011914"/>
            <a:ext cx="2703778" cy="1603798"/>
          </a:xfrm>
          <a:prstGeom prst="rect">
            <a:avLst/>
          </a:prstGeom>
          <a:ln w="12700">
            <a:miter lim="400000"/>
          </a:ln>
        </p:spPr>
      </p:pic>
      <p:sp>
        <p:nvSpPr>
          <p:cNvPr id="125" name="Les participants au laboratoire avaient comme mission de répondre aux questions suivantes :…"/>
          <p:cNvSpPr txBox="1"/>
          <p:nvPr/>
        </p:nvSpPr>
        <p:spPr>
          <a:xfrm>
            <a:off x="1156265" y="3277930"/>
            <a:ext cx="10692270" cy="430720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300" spc="-22">
                <a:solidFill>
                  <a:srgbClr val="365FB0"/>
                </a:solidFill>
                <a:latin typeface="Avenir Next"/>
                <a:ea typeface="Avenir Next"/>
                <a:cs typeface="Avenir Next"/>
                <a:sym typeface="Avenir Next"/>
              </a:defRPr>
            </a:pPr>
            <a:r>
              <a:rPr sz="2800" dirty="0">
                <a:uFill>
                  <a:solidFill>
                    <a:srgbClr val="000000"/>
                  </a:solidFill>
                </a:uFill>
              </a:rPr>
              <a:t>Les participants au laboratoire avaient comme mission de répondre aux questions suivantes :</a:t>
            </a:r>
          </a:p>
          <a:p>
            <a:pPr indent="359999" algn="l" defTabSz="457200">
              <a:lnSpc>
                <a:spcPct val="130000"/>
              </a:lnSpc>
              <a:defRPr sz="2300" b="0">
                <a:uFill>
                  <a:solidFill>
                    <a:srgbClr val="000000"/>
                  </a:solidFill>
                </a:uFill>
                <a:latin typeface="Avenir Next"/>
                <a:ea typeface="Avenir Next"/>
                <a:cs typeface="Avenir Next"/>
                <a:sym typeface="Avenir Next"/>
              </a:defRPr>
            </a:pPr>
            <a:endParaRPr lang="en-CA" i="1" dirty="0" smtClean="0"/>
          </a:p>
          <a:p>
            <a:pPr indent="359999" algn="l" defTabSz="457200">
              <a:lnSpc>
                <a:spcPct val="130000"/>
              </a:lnSpc>
              <a:defRPr sz="2300" b="0">
                <a:uFill>
                  <a:solidFill>
                    <a:srgbClr val="000000"/>
                  </a:solidFill>
                </a:uFill>
                <a:latin typeface="Avenir Next"/>
                <a:ea typeface="Avenir Next"/>
                <a:cs typeface="Avenir Next"/>
                <a:sym typeface="Avenir Next"/>
              </a:defRPr>
            </a:pPr>
            <a:r>
              <a:rPr i="1" dirty="0" smtClean="0"/>
              <a:t>Comment </a:t>
            </a:r>
            <a:r>
              <a:rPr i="1" dirty="0"/>
              <a:t>pouvons-nous attirer et accueillir les nouveaux arrivants, et à maintenir la nouvelle population afin qu’elle contribue à l’économie du Nouveau-Brunswick ? </a:t>
            </a:r>
          </a:p>
          <a:p>
            <a:pPr indent="359999" algn="l" defTabSz="457200">
              <a:lnSpc>
                <a:spcPct val="130000"/>
              </a:lnSpc>
              <a:defRPr sz="2300" b="0">
                <a:uFill>
                  <a:solidFill>
                    <a:srgbClr val="000000"/>
                  </a:solidFill>
                </a:uFill>
                <a:latin typeface="Avenir Next"/>
                <a:ea typeface="Avenir Next"/>
                <a:cs typeface="Avenir Next"/>
                <a:sym typeface="Avenir Next"/>
              </a:defRPr>
            </a:pPr>
            <a:r>
              <a:rPr i="1" dirty="0"/>
              <a:t>Comment pouvons-nous aider les nouveaux arrivants à trouver du travail utile et à se sentir comme s’ils font partie de la communauté néo-brunswickoise ? </a:t>
            </a:r>
          </a:p>
          <a:p>
            <a:pPr indent="359999" algn="l" defTabSz="457200">
              <a:lnSpc>
                <a:spcPct val="130000"/>
              </a:lnSpc>
              <a:defRPr sz="2300" b="0">
                <a:uFill>
                  <a:solidFill>
                    <a:srgbClr val="000000"/>
                  </a:solidFill>
                </a:uFill>
                <a:latin typeface="Avenir Next"/>
                <a:ea typeface="Avenir Next"/>
                <a:cs typeface="Avenir Next"/>
                <a:sym typeface="Avenir Next"/>
              </a:defRPr>
            </a:pPr>
            <a:r>
              <a:rPr i="1" dirty="0"/>
              <a:t>Comment pouvons-nous aider les employeurs à trouver du talent pour faire croître leur entreprise ? </a:t>
            </a:r>
            <a:endParaRPr sz="1000" i="1" dirty="0">
              <a:latin typeface="Helvetica"/>
              <a:ea typeface="Helvetica"/>
              <a:cs typeface="Helvetica"/>
              <a:sym typeface="Helvetica"/>
            </a:endParaRPr>
          </a:p>
        </p:txBody>
      </p:sp>
      <p:sp>
        <p:nvSpPr>
          <p:cNvPr id="126" name="34 parties prenantes"/>
          <p:cNvSpPr txBox="1"/>
          <p:nvPr/>
        </p:nvSpPr>
        <p:spPr>
          <a:xfrm>
            <a:off x="4412437" y="1447800"/>
            <a:ext cx="4179926"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solidFill>
                  <a:schemeClr val="accent1">
                    <a:hueOff val="114395"/>
                    <a:lumOff val="-24975"/>
                  </a:schemeClr>
                </a:solidFill>
                <a:latin typeface="Avenir Next"/>
                <a:ea typeface="Avenir Next"/>
                <a:cs typeface="Avenir Next"/>
                <a:sym typeface="Avenir Next"/>
              </a:defRPr>
            </a:lvl1pPr>
          </a:lstStyle>
          <a:p>
            <a:r>
              <a:t>34 parties prenantes</a:t>
            </a:r>
          </a:p>
        </p:txBody>
      </p:sp>
      <p:sp>
        <p:nvSpPr>
          <p:cNvPr id="127" name="secteur de l’établissement"/>
          <p:cNvSpPr txBox="1"/>
          <p:nvPr/>
        </p:nvSpPr>
        <p:spPr>
          <a:xfrm>
            <a:off x="1084200" y="844550"/>
            <a:ext cx="372435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secteur de l’établissement</a:t>
            </a:r>
          </a:p>
        </p:txBody>
      </p:sp>
      <p:sp>
        <p:nvSpPr>
          <p:cNvPr id="128" name="secteur privé"/>
          <p:cNvSpPr txBox="1"/>
          <p:nvPr/>
        </p:nvSpPr>
        <p:spPr>
          <a:xfrm>
            <a:off x="1989913" y="1790946"/>
            <a:ext cx="1912926"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secteur privé</a:t>
            </a:r>
          </a:p>
        </p:txBody>
      </p:sp>
      <p:sp>
        <p:nvSpPr>
          <p:cNvPr id="129" name="gouvernement"/>
          <p:cNvSpPr txBox="1"/>
          <p:nvPr/>
        </p:nvSpPr>
        <p:spPr>
          <a:xfrm>
            <a:off x="9101961" y="1587500"/>
            <a:ext cx="2171701"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gouvernement</a:t>
            </a:r>
          </a:p>
        </p:txBody>
      </p:sp>
      <p:sp>
        <p:nvSpPr>
          <p:cNvPr id="130" name="nouveaux arrivants"/>
          <p:cNvSpPr txBox="1"/>
          <p:nvPr/>
        </p:nvSpPr>
        <p:spPr>
          <a:xfrm>
            <a:off x="8610244" y="844550"/>
            <a:ext cx="271851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nouveaux arrivants</a:t>
            </a:r>
          </a:p>
        </p:txBody>
      </p:sp>
      <p:sp>
        <p:nvSpPr>
          <p:cNvPr id="131" name="milieu universitaire"/>
          <p:cNvSpPr txBox="1"/>
          <p:nvPr/>
        </p:nvSpPr>
        <p:spPr>
          <a:xfrm>
            <a:off x="5137810" y="527050"/>
            <a:ext cx="2729180"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milieu universitaire</a:t>
            </a:r>
          </a:p>
        </p:txBody>
      </p:sp>
      <p:sp>
        <p:nvSpPr>
          <p:cNvPr id="132" name="8 équipes selon les domaines"/>
          <p:cNvSpPr txBox="1"/>
          <p:nvPr/>
        </p:nvSpPr>
        <p:spPr>
          <a:xfrm>
            <a:off x="2528044" y="2508250"/>
            <a:ext cx="4231845"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8 équipes selon les domaines</a:t>
            </a:r>
          </a:p>
        </p:txBody>
      </p:sp>
      <p:sp>
        <p:nvSpPr>
          <p:cNvPr id="133" name="9 jours de ateliers"/>
          <p:cNvSpPr txBox="1"/>
          <p:nvPr/>
        </p:nvSpPr>
        <p:spPr>
          <a:xfrm>
            <a:off x="7597682" y="2330450"/>
            <a:ext cx="2576170"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a:latin typeface="Avenir Next"/>
                <a:ea typeface="Avenir Next"/>
                <a:cs typeface="Avenir Next"/>
                <a:sym typeface="Avenir Next"/>
              </a:defRPr>
            </a:lvl1pPr>
          </a:lstStyle>
          <a:p>
            <a:r>
              <a:t>9 jours de ateliers</a:t>
            </a:r>
          </a:p>
        </p:txBody>
      </p:sp>
      <p:pic>
        <p:nvPicPr>
          <p:cNvPr id="134" name="_MG_5154.jpg" descr="_MG_5154.jpg"/>
          <p:cNvPicPr>
            <a:picLocks noChangeAspect="1"/>
          </p:cNvPicPr>
          <p:nvPr/>
        </p:nvPicPr>
        <p:blipFill>
          <a:blip r:embed="rId3">
            <a:extLst/>
          </a:blip>
          <a:srcRect b="16109"/>
          <a:stretch>
            <a:fillRect/>
          </a:stretch>
        </p:blipFill>
        <p:spPr>
          <a:xfrm>
            <a:off x="5243909" y="8053189"/>
            <a:ext cx="2720123" cy="1521130"/>
          </a:xfrm>
          <a:prstGeom prst="rect">
            <a:avLst/>
          </a:prstGeom>
          <a:ln w="12700">
            <a:miter lim="400000"/>
          </a:ln>
        </p:spPr>
      </p:pic>
      <p:pic>
        <p:nvPicPr>
          <p:cNvPr id="135" name="_MG_6455.jpg" descr="_MG_6455.jpg"/>
          <p:cNvPicPr>
            <a:picLocks noChangeAspect="1"/>
          </p:cNvPicPr>
          <p:nvPr/>
        </p:nvPicPr>
        <p:blipFill>
          <a:blip r:embed="rId4">
            <a:extLst/>
          </a:blip>
          <a:srcRect b="13142"/>
          <a:stretch>
            <a:fillRect/>
          </a:stretch>
        </p:blipFill>
        <p:spPr>
          <a:xfrm>
            <a:off x="1593826" y="8047632"/>
            <a:ext cx="2705148" cy="15324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nseignements clés"/>
          <p:cNvSpPr txBox="1"/>
          <p:nvPr/>
        </p:nvSpPr>
        <p:spPr>
          <a:xfrm>
            <a:off x="1039411" y="604822"/>
            <a:ext cx="5918292" cy="70403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defTabSz="457200">
              <a:lnSpc>
                <a:spcPct val="80000"/>
              </a:lnSpc>
              <a:spcBef>
                <a:spcPts val="1000"/>
              </a:spcBef>
              <a:defRPr sz="3100" spc="-31">
                <a:solidFill>
                  <a:srgbClr val="343457"/>
                </a:solidFill>
                <a:latin typeface="Avenir Next"/>
                <a:ea typeface="Avenir Next"/>
                <a:cs typeface="Avenir Next"/>
                <a:sym typeface="Avenir Next"/>
              </a:defRPr>
            </a:lvl1pPr>
          </a:lstStyle>
          <a:p>
            <a:r>
              <a:t>Renseignements clés</a:t>
            </a:r>
          </a:p>
        </p:txBody>
      </p:sp>
      <p:sp>
        <p:nvSpPr>
          <p:cNvPr id="138" name="Expérience de l’employeur"/>
          <p:cNvSpPr txBox="1"/>
          <p:nvPr/>
        </p:nvSpPr>
        <p:spPr>
          <a:xfrm>
            <a:off x="1452376" y="1189814"/>
            <a:ext cx="3941954" cy="7040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defTabSz="457200">
              <a:lnSpc>
                <a:spcPct val="80000"/>
              </a:lnSpc>
              <a:spcBef>
                <a:spcPts val="1000"/>
              </a:spcBef>
              <a:defRPr sz="2200" i="1" spc="-22">
                <a:solidFill>
                  <a:srgbClr val="436DB8"/>
                </a:solidFill>
                <a:latin typeface="Avenir Next"/>
                <a:ea typeface="Avenir Next"/>
                <a:cs typeface="Avenir Next"/>
                <a:sym typeface="Avenir Next"/>
              </a:defRPr>
            </a:lvl1pPr>
          </a:lstStyle>
          <a:p>
            <a:r>
              <a:rPr sz="2400" dirty="0"/>
              <a:t>Expérience de l’employeur </a:t>
            </a:r>
          </a:p>
        </p:txBody>
      </p:sp>
      <p:sp>
        <p:nvSpPr>
          <p:cNvPr id="139" name="L’employeur ne connaît pas les avantages d’embaucher des immigrants…"/>
          <p:cNvSpPr txBox="1"/>
          <p:nvPr/>
        </p:nvSpPr>
        <p:spPr>
          <a:xfrm>
            <a:off x="1668400" y="1863665"/>
            <a:ext cx="10137437" cy="2142868"/>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502919" indent="-274319" algn="l" defTabSz="457200">
              <a:lnSpc>
                <a:spcPct val="110000"/>
              </a:lnSpc>
              <a:spcBef>
                <a:spcPts val="1000"/>
              </a:spcBef>
              <a:buSzPct val="83333"/>
              <a:buFont typeface="Helvetica"/>
              <a:buChar char="●"/>
              <a:defRPr sz="1800" b="0" spc="-18">
                <a:solidFill>
                  <a:srgbClr val="343459"/>
                </a:solidFill>
                <a:latin typeface="Avenir Next"/>
                <a:ea typeface="Avenir Next"/>
                <a:cs typeface="Avenir Next"/>
                <a:sym typeface="Avenir Next"/>
              </a:defRPr>
            </a:pPr>
            <a:r>
              <a:rPr dirty="0">
                <a:solidFill>
                  <a:srgbClr val="000000"/>
                </a:solidFill>
                <a:uFill>
                  <a:solidFill>
                    <a:srgbClr val="000000"/>
                  </a:solidFill>
                </a:uFill>
              </a:rPr>
              <a:t>L’employeur ne connaît pas les avantages d’embaucher des immigrants</a:t>
            </a:r>
          </a:p>
          <a:p>
            <a:pPr marL="502919" indent="-274319" algn="l" defTabSz="457200">
              <a:lnSpc>
                <a:spcPct val="110000"/>
              </a:lnSpc>
              <a:spcBef>
                <a:spcPts val="1000"/>
              </a:spcBef>
              <a:buSzPct val="83333"/>
              <a:buFont typeface="Helvetica"/>
              <a:buChar char="●"/>
              <a:defRPr sz="1800" b="0" spc="-18">
                <a:solidFill>
                  <a:srgbClr val="343459"/>
                </a:solidFill>
                <a:latin typeface="Avenir Next"/>
                <a:ea typeface="Avenir Next"/>
                <a:cs typeface="Avenir Next"/>
                <a:sym typeface="Avenir Next"/>
              </a:defRPr>
            </a:pPr>
            <a:r>
              <a:rPr dirty="0">
                <a:solidFill>
                  <a:srgbClr val="000000"/>
                </a:solidFill>
                <a:uFill>
                  <a:solidFill>
                    <a:srgbClr val="000000"/>
                  </a:solidFill>
                </a:uFill>
              </a:rPr>
              <a:t>Les besoins de l’employeur en matière de recrutement ne sont pas bien compris ou communiqués </a:t>
            </a:r>
          </a:p>
          <a:p>
            <a:pPr marL="502919" indent="-274319" algn="l" defTabSz="457200">
              <a:lnSpc>
                <a:spcPct val="110000"/>
              </a:lnSpc>
              <a:spcBef>
                <a:spcPts val="1000"/>
              </a:spcBef>
              <a:buSzPct val="83333"/>
              <a:buFont typeface="Helvetica"/>
              <a:buChar char="●"/>
              <a:defRPr sz="1800" b="0" spc="-18">
                <a:solidFill>
                  <a:srgbClr val="343459"/>
                </a:solidFill>
                <a:latin typeface="Avenir Next"/>
                <a:ea typeface="Avenir Next"/>
                <a:cs typeface="Avenir Next"/>
                <a:sym typeface="Avenir Next"/>
              </a:defRPr>
            </a:pPr>
            <a:r>
              <a:rPr dirty="0">
                <a:solidFill>
                  <a:srgbClr val="000000"/>
                </a:solidFill>
                <a:uFill>
                  <a:solidFill>
                    <a:srgbClr val="000000"/>
                  </a:solidFill>
                </a:uFill>
              </a:rPr>
              <a:t>Les ressources offertes à l’employeur sont floues et mal communiquées. L’employeur a besoin d’une façon plus simple de comprendre les ressources offertes et comment en tirer profit.</a:t>
            </a:r>
          </a:p>
        </p:txBody>
      </p:sp>
      <p:sp>
        <p:nvSpPr>
          <p:cNvPr id="140" name="Expérience des nouveaux arrivants"/>
          <p:cNvSpPr txBox="1"/>
          <p:nvPr/>
        </p:nvSpPr>
        <p:spPr>
          <a:xfrm>
            <a:off x="1469309" y="4109819"/>
            <a:ext cx="5281687" cy="45152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defTabSz="457200">
              <a:lnSpc>
                <a:spcPct val="80000"/>
              </a:lnSpc>
              <a:spcBef>
                <a:spcPts val="1000"/>
              </a:spcBef>
              <a:defRPr sz="2200" i="1" spc="-22">
                <a:solidFill>
                  <a:srgbClr val="436DB8"/>
                </a:solidFill>
                <a:latin typeface="Avenir Next"/>
                <a:ea typeface="Avenir Next"/>
                <a:cs typeface="Avenir Next"/>
                <a:sym typeface="Avenir Next"/>
              </a:defRPr>
            </a:lvl1pPr>
          </a:lstStyle>
          <a:p>
            <a:r>
              <a:rPr sz="2400" dirty="0"/>
              <a:t>Expérience des nouveaux arrivants</a:t>
            </a:r>
          </a:p>
        </p:txBody>
      </p:sp>
      <p:sp>
        <p:nvSpPr>
          <p:cNvPr id="141" name="Incohérence entre la façon dont le NB est présenté aux immigrants potentiels et la réalité…"/>
          <p:cNvSpPr txBox="1"/>
          <p:nvPr/>
        </p:nvSpPr>
        <p:spPr>
          <a:xfrm>
            <a:off x="1668400" y="4637386"/>
            <a:ext cx="10137437" cy="514014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502919" indent="-274319" algn="l" defTabSz="457200">
              <a:lnSpc>
                <a:spcPct val="110000"/>
              </a:lnSpc>
              <a:spcBef>
                <a:spcPts val="1000"/>
              </a:spcBef>
              <a:buSzPct val="83333"/>
              <a:buFont typeface="Helvetica"/>
              <a:buChar char="●"/>
              <a:defRPr sz="1800" b="0" spc="-18">
                <a:latin typeface="Avenir Next"/>
                <a:ea typeface="Avenir Next"/>
                <a:cs typeface="Avenir Next"/>
                <a:sym typeface="Avenir Next"/>
              </a:defRPr>
            </a:pPr>
            <a:r>
              <a:t>Incohérence entre la façon dont le NB est présenté aux immigrants potentiels et la réalité</a:t>
            </a:r>
          </a:p>
          <a:p>
            <a:pPr marL="502919" indent="-274319" algn="l" defTabSz="457200">
              <a:lnSpc>
                <a:spcPct val="110000"/>
              </a:lnSpc>
              <a:spcBef>
                <a:spcPts val="1000"/>
              </a:spcBef>
              <a:buSzPct val="83333"/>
              <a:buFont typeface="Helvetica"/>
              <a:buChar char="●"/>
              <a:defRPr sz="1800" b="0" spc="-18">
                <a:latin typeface="Avenir Next"/>
                <a:ea typeface="Avenir Next"/>
                <a:cs typeface="Avenir Next"/>
                <a:sym typeface="Avenir Next"/>
              </a:defRPr>
            </a:pPr>
            <a:r>
              <a:t>L’intégration pertinente des familles des nouveaux arrivants à la communauté est tout aussi importante que l’emploi — ce sont les deux indicateurs principaux de la rétention</a:t>
            </a:r>
          </a:p>
          <a:p>
            <a:pPr marL="502919" indent="-274319" algn="l" defTabSz="457200">
              <a:lnSpc>
                <a:spcPct val="110000"/>
              </a:lnSpc>
              <a:spcBef>
                <a:spcPts val="1000"/>
              </a:spcBef>
              <a:buSzPct val="83333"/>
              <a:buFont typeface="Helvetica"/>
              <a:buChar char="●"/>
              <a:defRPr sz="1800" b="0" spc="-18">
                <a:latin typeface="Avenir Next"/>
                <a:ea typeface="Avenir Next"/>
                <a:cs typeface="Avenir Next"/>
                <a:sym typeface="Avenir Next"/>
              </a:defRPr>
            </a:pPr>
            <a:r>
              <a:t>Les nouveaux arrivants entrepreneurs sont incapables de participer activement aux réseaux commerciaux à cause de barrières linguistiques et culturelles </a:t>
            </a:r>
          </a:p>
          <a:p>
            <a:pPr marL="502919" indent="-274319" algn="l" defTabSz="457200">
              <a:lnSpc>
                <a:spcPct val="110000"/>
              </a:lnSpc>
              <a:spcBef>
                <a:spcPts val="1000"/>
              </a:spcBef>
              <a:buSzPct val="83333"/>
              <a:buFont typeface="Helvetica"/>
              <a:buChar char="●"/>
              <a:defRPr sz="1800" b="0" spc="-18">
                <a:latin typeface="Avenir Next"/>
                <a:ea typeface="Avenir Next"/>
                <a:cs typeface="Avenir Next"/>
                <a:sym typeface="Avenir Next"/>
              </a:defRPr>
            </a:pPr>
            <a:r>
              <a:t>Les nouveaux arrivants ne se sentent pas représentés par le gouvernement et les gens d’autorité</a:t>
            </a:r>
          </a:p>
          <a:p>
            <a:pPr marL="502919" indent="-274319" algn="l" defTabSz="457200">
              <a:lnSpc>
                <a:spcPct val="110000"/>
              </a:lnSpc>
              <a:spcBef>
                <a:spcPts val="1000"/>
              </a:spcBef>
              <a:buSzPct val="83333"/>
              <a:buFont typeface="Helvetica"/>
              <a:buChar char="●"/>
              <a:defRPr sz="1800" b="0" spc="-18">
                <a:latin typeface="Avenir Next"/>
                <a:ea typeface="Avenir Next"/>
                <a:cs typeface="Avenir Next"/>
                <a:sym typeface="Avenir Next"/>
              </a:defRPr>
            </a:pPr>
            <a:r>
              <a:t>Les étudiants internationaux ne connaissent pas les ressources qui leur sont offertes comme appui à l’intégration</a:t>
            </a:r>
          </a:p>
          <a:p>
            <a:pPr marL="502919" indent="-274319" algn="l" defTabSz="457200">
              <a:lnSpc>
                <a:spcPct val="110000"/>
              </a:lnSpc>
              <a:spcBef>
                <a:spcPts val="1000"/>
              </a:spcBef>
              <a:buSzPct val="83333"/>
              <a:buFont typeface="Helvetica"/>
              <a:buChar char="●"/>
              <a:defRPr sz="1800" b="0" spc="-18">
                <a:latin typeface="Avenir Next"/>
                <a:ea typeface="Avenir Next"/>
                <a:cs typeface="Avenir Next"/>
                <a:sym typeface="Avenir Next"/>
              </a:defRPr>
            </a:pPr>
            <a:r>
              <a:t>Les avantages et la nécessité de l’immigration au NB ne sont pas une connaissance publique</a:t>
            </a:r>
          </a:p>
        </p:txBody>
      </p:sp>
    </p:spTree>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rototypes qui répondent aux besoins non comblés des employeurs"/>
          <p:cNvSpPr txBox="1"/>
          <p:nvPr/>
        </p:nvSpPr>
        <p:spPr>
          <a:xfrm>
            <a:off x="500774" y="4047860"/>
            <a:ext cx="11793536" cy="6623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lnSpc>
                <a:spcPct val="80000"/>
              </a:lnSpc>
              <a:spcBef>
                <a:spcPts val="1000"/>
              </a:spcBef>
              <a:defRPr sz="2800" spc="-28">
                <a:solidFill>
                  <a:srgbClr val="343459"/>
                </a:solidFill>
                <a:latin typeface="Avenir Next"/>
                <a:ea typeface="Avenir Next"/>
                <a:cs typeface="Avenir Next"/>
                <a:sym typeface="Avenir Next"/>
              </a:defRPr>
            </a:lvl1pPr>
          </a:lstStyle>
          <a:p>
            <a:r>
              <a:t>Prototypes qui répondent aux besoins non comblés des employeurs</a:t>
            </a:r>
          </a:p>
        </p:txBody>
      </p:sp>
      <p:sp>
        <p:nvSpPr>
          <p:cNvPr id="144" name="Employeur et lien avec le gouvernement…"/>
          <p:cNvSpPr txBox="1"/>
          <p:nvPr/>
        </p:nvSpPr>
        <p:spPr>
          <a:xfrm>
            <a:off x="1081138" y="4889830"/>
            <a:ext cx="4970659" cy="473498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1800" spc="-18">
                <a:solidFill>
                  <a:srgbClr val="355DAE"/>
                </a:solidFill>
                <a:latin typeface="Avenir Next"/>
                <a:ea typeface="Avenir Next"/>
                <a:cs typeface="Avenir Next"/>
                <a:sym typeface="Avenir Next"/>
              </a:defRPr>
            </a:pPr>
            <a:r>
              <a:t>Employeur et lien avec le gouvernement</a:t>
            </a:r>
          </a:p>
          <a:p>
            <a:pPr algn="l" defTabSz="457200">
              <a:lnSpc>
                <a:spcPct val="110000"/>
              </a:lnSpc>
              <a:spcBef>
                <a:spcPts val="1000"/>
              </a:spcBef>
              <a:defRPr sz="1600" b="0" i="1" spc="-16">
                <a:latin typeface="Avenir Next Demi Bold"/>
                <a:ea typeface="Avenir Next Demi Bold"/>
                <a:cs typeface="Avenir Next Demi Bold"/>
                <a:sym typeface="Avenir Next Demi Bold"/>
              </a:defRPr>
            </a:pPr>
            <a:r>
              <a:t>Sensibiliser les gens aux services actuellement offerts aux employeurs et créer un prototype d’un outil de sélection pour aider les employeurs à déterminer leurs besoins d’embauche et de leur offrir les ressources et le soutien nécessaires</a:t>
            </a:r>
          </a:p>
          <a:p>
            <a:pPr algn="l" defTabSz="457200">
              <a:lnSpc>
                <a:spcPct val="110000"/>
              </a:lnSpc>
              <a:spcBef>
                <a:spcPts val="1000"/>
              </a:spcBef>
              <a:defRPr sz="1600" b="0" spc="-16">
                <a:latin typeface="Avenir Next"/>
                <a:ea typeface="Avenir Next"/>
                <a:cs typeface="Avenir Next"/>
                <a:sym typeface="Avenir Next"/>
              </a:defRPr>
            </a:pPr>
            <a:r>
              <a:rPr b="1"/>
              <a:t>État</a:t>
            </a:r>
            <a:r>
              <a:t> : En cours</a:t>
            </a:r>
          </a:p>
          <a:p>
            <a:pPr algn="l" defTabSz="457200">
              <a:lnSpc>
                <a:spcPct val="110000"/>
              </a:lnSpc>
              <a:spcBef>
                <a:spcPts val="1000"/>
              </a:spcBef>
              <a:defRPr sz="1600" b="0" spc="-16">
                <a:latin typeface="Avenir Next"/>
                <a:ea typeface="Avenir Next"/>
                <a:cs typeface="Avenir Next"/>
                <a:sym typeface="Avenir Next"/>
              </a:defRPr>
            </a:pPr>
            <a:r>
              <a:rPr b="1"/>
              <a:t>Membres de l’équipe:</a:t>
            </a:r>
            <a:r>
              <a:t> Andree Caissie Savoie - Imperial Manufacturing Group , Jake Arbuckle - GNB: Population Growth Division, Marie Thibeault - ACOA, Patrick Richard - ONB, Stephen Alexander- Enterprise Saint John</a:t>
            </a:r>
          </a:p>
        </p:txBody>
      </p:sp>
      <p:sp>
        <p:nvSpPr>
          <p:cNvPr id="145" name="Destination NB…"/>
          <p:cNvSpPr txBox="1"/>
          <p:nvPr/>
        </p:nvSpPr>
        <p:spPr>
          <a:xfrm>
            <a:off x="7189836" y="4888931"/>
            <a:ext cx="4541721" cy="4138337"/>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1800" spc="-18">
                <a:solidFill>
                  <a:srgbClr val="355DAE"/>
                </a:solidFill>
                <a:latin typeface="Avenir Next"/>
                <a:ea typeface="Avenir Next"/>
                <a:cs typeface="Avenir Next"/>
                <a:sym typeface="Avenir Next"/>
              </a:defRPr>
            </a:pPr>
            <a:r>
              <a:rPr dirty="0"/>
              <a:t>Destination NB</a:t>
            </a:r>
          </a:p>
          <a:p>
            <a:pPr algn="l" defTabSz="457200">
              <a:defRPr sz="1600" b="0" i="1">
                <a:uFill>
                  <a:solidFill>
                    <a:srgbClr val="434343"/>
                  </a:solidFill>
                </a:uFill>
                <a:latin typeface="Avenir Next Demi Bold"/>
                <a:ea typeface="Avenir Next Demi Bold"/>
                <a:cs typeface="Avenir Next Demi Bold"/>
                <a:sym typeface="Avenir Next Demi Bold"/>
              </a:defRPr>
            </a:pPr>
            <a:r>
              <a:rPr dirty="0"/>
              <a:t>Un prototype a été conçu afin de créer un « guichet unique » pour les employeurs cherchant à embaucher des nouveaux arrivants. Ce prototype sert d’appui pour un projet sur lequel la province travaille déjà.</a:t>
            </a:r>
          </a:p>
          <a:p>
            <a:pPr algn="l" defTabSz="457200">
              <a:defRPr sz="1600" b="0">
                <a:uFill>
                  <a:solidFill>
                    <a:srgbClr val="434343"/>
                  </a:solidFill>
                </a:uFill>
                <a:latin typeface="Avenir Next"/>
                <a:ea typeface="Avenir Next"/>
                <a:cs typeface="Avenir Next"/>
                <a:sym typeface="Avenir Next"/>
              </a:defRPr>
            </a:pPr>
            <a:endParaRPr dirty="0"/>
          </a:p>
          <a:p>
            <a:pPr algn="l" defTabSz="457200">
              <a:defRPr sz="1600" b="0">
                <a:uFill>
                  <a:solidFill>
                    <a:srgbClr val="434343"/>
                  </a:solidFill>
                </a:uFill>
                <a:latin typeface="Avenir Next"/>
                <a:ea typeface="Avenir Next"/>
                <a:cs typeface="Avenir Next"/>
                <a:sym typeface="Avenir Next"/>
              </a:defRPr>
            </a:pPr>
            <a:r>
              <a:rPr b="1" dirty="0"/>
              <a:t>État : </a:t>
            </a:r>
            <a:r>
              <a:rPr dirty="0"/>
              <a:t>En cours</a:t>
            </a:r>
          </a:p>
          <a:p>
            <a:pPr algn="l" defTabSz="457200">
              <a:defRPr sz="1600" b="0">
                <a:uFill>
                  <a:solidFill>
                    <a:srgbClr val="434343"/>
                  </a:solidFill>
                </a:uFill>
                <a:latin typeface="Avenir Next"/>
                <a:ea typeface="Avenir Next"/>
                <a:cs typeface="Avenir Next"/>
                <a:sym typeface="Avenir Next"/>
              </a:defRPr>
            </a:pPr>
            <a:endParaRPr dirty="0"/>
          </a:p>
          <a:p>
            <a:pPr algn="l" defTabSz="457200">
              <a:defRPr sz="1600" b="0">
                <a:uFill>
                  <a:solidFill>
                    <a:srgbClr val="434343"/>
                  </a:solidFill>
                </a:uFill>
                <a:latin typeface="Avenir Next"/>
                <a:ea typeface="Avenir Next"/>
                <a:cs typeface="Avenir Next"/>
                <a:sym typeface="Avenir Next"/>
              </a:defRPr>
            </a:pPr>
            <a:r>
              <a:rPr b="1" dirty="0"/>
              <a:t>Membres de l’equipe:</a:t>
            </a:r>
            <a:r>
              <a:rPr dirty="0"/>
              <a:t>  Ashley Noel - PETL, Kari Cheyne - MAGMA, Natalie Condron - IRCC, Abby David - NBMC</a:t>
            </a:r>
          </a:p>
          <a:p>
            <a:pPr algn="l" defTabSz="457200">
              <a:lnSpc>
                <a:spcPct val="110000"/>
              </a:lnSpc>
              <a:spcBef>
                <a:spcPts val="1000"/>
              </a:spcBef>
              <a:defRPr sz="1500" b="0" spc="-14">
                <a:solidFill>
                  <a:srgbClr val="343459"/>
                </a:solidFill>
                <a:latin typeface="Avenir Next"/>
                <a:ea typeface="Avenir Next"/>
                <a:cs typeface="Avenir Next"/>
                <a:sym typeface="Avenir Next"/>
              </a:defRPr>
            </a:pPr>
            <a:endParaRPr dirty="0"/>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p:txBody>
      </p:sp>
      <p:pic>
        <p:nvPicPr>
          <p:cNvPr id="146" name="-5JJNAV4D9s73mzb_JEAonTIoH17glHf2UOb7t798gaoo46ZRI7vkxEIVEhJJaZoReB9Q7uRe0x62ZoEjI6_nvnK7KKNrHnRUCl3jNOEbApzZIAaBZIRyh1QOWn_Byy_1Z2JZbdf.jpg" descr="-5JJNAV4D9s73mzb_JEAonTIoH17glHf2UOb7t798gaoo46ZRI7vkxEIVEhJJaZoReB9Q7uRe0x62ZoEjI6_nvnK7KKNrHnRUCl3jNOEbApzZIAaBZIRyh1QOWn_Byy_1Z2JZbdf.jpg"/>
          <p:cNvPicPr>
            <a:picLocks noChangeAspect="1"/>
          </p:cNvPicPr>
          <p:nvPr/>
        </p:nvPicPr>
        <p:blipFill>
          <a:blip r:embed="rId2">
            <a:extLst/>
          </a:blip>
          <a:srcRect l="1" t="12604" r="3114" b="31299"/>
          <a:stretch>
            <a:fillRect/>
          </a:stretch>
        </p:blipFill>
        <p:spPr>
          <a:xfrm>
            <a:off x="3933482" y="-33536"/>
            <a:ext cx="9087645" cy="350559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0"/>
                </a:lnTo>
                <a:close/>
              </a:path>
            </a:pathLst>
          </a:custGeom>
          <a:ln w="12700">
            <a:miter lim="400000"/>
          </a:ln>
        </p:spPr>
      </p:pic>
      <p:sp>
        <p:nvSpPr>
          <p:cNvPr id="147" name="Square"/>
          <p:cNvSpPr/>
          <p:nvPr/>
        </p:nvSpPr>
        <p:spPr>
          <a:xfrm rot="16200000">
            <a:off x="3904963" y="-22942"/>
            <a:ext cx="1942418" cy="1942418"/>
          </a:xfrm>
          <a:prstGeom prst="rect">
            <a:avLst/>
          </a:prstGeom>
          <a:solidFill>
            <a:srgbClr val="365FB0">
              <a:alpha val="44749"/>
            </a:srgbClr>
          </a:solidFill>
          <a:ln w="12700">
            <a:miter lim="400000"/>
          </a:ln>
        </p:spPr>
        <p:txBody>
          <a:bodyPr lIns="101600" tIns="101600" rIns="101600" bIns="101600" anchor="ctr"/>
          <a:lstStyle/>
          <a:p>
            <a:pPr defTabSz="457200">
              <a:lnSpc>
                <a:spcPct val="80000"/>
              </a:lnSpc>
              <a:spcBef>
                <a:spcPts val="1000"/>
              </a:spcBef>
              <a:defRPr sz="1000" spc="-9">
                <a:solidFill>
                  <a:srgbClr val="FFFFFF"/>
                </a:solidFill>
                <a:latin typeface="Avenir Next"/>
                <a:ea typeface="Avenir Next"/>
                <a:cs typeface="Avenir Next"/>
                <a:sym typeface="Avenir Next"/>
              </a:defRPr>
            </a:pPr>
            <a:endParaRPr/>
          </a:p>
        </p:txBody>
      </p:sp>
      <p:sp>
        <p:nvSpPr>
          <p:cNvPr id="148" name="Shape"/>
          <p:cNvSpPr/>
          <p:nvPr/>
        </p:nvSpPr>
        <p:spPr>
          <a:xfrm rot="10800000">
            <a:off x="5852924" y="919974"/>
            <a:ext cx="1942418" cy="970985"/>
          </a:xfrm>
          <a:custGeom>
            <a:avLst/>
            <a:gdLst/>
            <a:ahLst/>
            <a:cxnLst>
              <a:cxn ang="0">
                <a:pos x="wd2" y="hd2"/>
              </a:cxn>
              <a:cxn ang="5400000">
                <a:pos x="wd2" y="hd2"/>
              </a:cxn>
              <a:cxn ang="10800000">
                <a:pos x="wd2" y="hd2"/>
              </a:cxn>
              <a:cxn ang="16200000">
                <a:pos x="wd2" y="hd2"/>
              </a:cxn>
            </a:cxnLst>
            <a:rect l="0" t="0" r="r" b="b"/>
            <a:pathLst>
              <a:path w="21600" h="19678" extrusionOk="0">
                <a:moveTo>
                  <a:pt x="0" y="0"/>
                </a:moveTo>
                <a:cubicBezTo>
                  <a:pt x="0" y="5037"/>
                  <a:pt x="1050" y="10070"/>
                  <a:pt x="3159" y="13913"/>
                </a:cubicBezTo>
                <a:cubicBezTo>
                  <a:pt x="7377" y="21600"/>
                  <a:pt x="14217" y="21600"/>
                  <a:pt x="18434" y="13913"/>
                </a:cubicBezTo>
                <a:cubicBezTo>
                  <a:pt x="20543" y="10070"/>
                  <a:pt x="21600" y="5037"/>
                  <a:pt x="21600" y="0"/>
                </a:cubicBezTo>
                <a:lnTo>
                  <a:pt x="0" y="0"/>
                </a:lnTo>
                <a:close/>
              </a:path>
            </a:pathLst>
          </a:custGeom>
          <a:solidFill>
            <a:srgbClr val="C1DFF0">
              <a:alpha val="57125"/>
            </a:srgbClr>
          </a:solidFill>
          <a:ln w="12700">
            <a:miter lim="400000"/>
          </a:ln>
        </p:spPr>
        <p:txBody>
          <a:bodyPr lIns="101600" tIns="101600" rIns="101600" bIns="101600" anchor="ctr"/>
          <a:lstStyle/>
          <a:p>
            <a:pPr defTabSz="457200">
              <a:lnSpc>
                <a:spcPct val="80000"/>
              </a:lnSpc>
              <a:spcBef>
                <a:spcPts val="1000"/>
              </a:spcBef>
              <a:defRPr sz="1000" spc="-9">
                <a:solidFill>
                  <a:srgbClr val="FFFFFF"/>
                </a:solidFill>
                <a:latin typeface="Avenir Next"/>
                <a:ea typeface="Avenir Next"/>
                <a:cs typeface="Avenir Next"/>
                <a:sym typeface="Avenir Next"/>
              </a:defRPr>
            </a:pPr>
            <a:endParaRPr/>
          </a:p>
        </p:txBody>
      </p:sp>
      <p:sp>
        <p:nvSpPr>
          <p:cNvPr id="149" name="“Nous cherchions des travailleurs, mais avons trouvé un peuple”"/>
          <p:cNvSpPr txBox="1"/>
          <p:nvPr/>
        </p:nvSpPr>
        <p:spPr>
          <a:xfrm>
            <a:off x="4097709" y="3311925"/>
            <a:ext cx="8759189" cy="4989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lnSpc>
                <a:spcPts val="4900"/>
              </a:lnSpc>
              <a:defRPr sz="2100" i="1">
                <a:solidFill>
                  <a:srgbClr val="929292"/>
                </a:solidFill>
                <a:latin typeface="Avenir Next"/>
                <a:ea typeface="Avenir Next"/>
                <a:cs typeface="Avenir Next"/>
                <a:sym typeface="Avenir Next"/>
              </a:defRPr>
            </a:lvl1pPr>
          </a:lstStyle>
          <a:p>
            <a:r>
              <a:t>“Nous cherchions des travailleurs, mais avons trouvé un peuple”</a:t>
            </a:r>
          </a:p>
        </p:txBody>
      </p:sp>
    </p:spTree>
  </p:cSld>
  <p:clrMapOvr>
    <a:masterClrMapping/>
  </p:clrMapOvr>
  <mc:AlternateContent xmlns:mc="http://schemas.openxmlformats.org/markup-compatibility/2006" xmlns:p14="http://schemas.microsoft.com/office/powerpoint/2010/main">
    <mc:Choice Requires="p14">
      <p:transition spd="slow" p14:dur="2000">
        <p14:prism dir="r"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rototypes qui réspondent aux besoins non comblés des employeurs"/>
          <p:cNvSpPr txBox="1"/>
          <p:nvPr/>
        </p:nvSpPr>
        <p:spPr>
          <a:xfrm>
            <a:off x="668923" y="422709"/>
            <a:ext cx="7606890" cy="87392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defTabSz="457200">
              <a:lnSpc>
                <a:spcPct val="80000"/>
              </a:lnSpc>
              <a:spcBef>
                <a:spcPts val="1000"/>
              </a:spcBef>
              <a:defRPr sz="2800" spc="-28">
                <a:solidFill>
                  <a:srgbClr val="343459"/>
                </a:solidFill>
                <a:latin typeface="Avenir Next"/>
                <a:ea typeface="Avenir Next"/>
                <a:cs typeface="Avenir Next"/>
                <a:sym typeface="Avenir Next"/>
              </a:defRPr>
            </a:lvl1pPr>
          </a:lstStyle>
          <a:p>
            <a:pPr>
              <a:lnSpc>
                <a:spcPct val="130000"/>
              </a:lnSpc>
            </a:pPr>
            <a:r>
              <a:rPr dirty="0"/>
              <a:t>Prototypes qui réspondent aux besoins non comblés des employeurs</a:t>
            </a:r>
          </a:p>
        </p:txBody>
      </p:sp>
      <p:pic>
        <p:nvPicPr>
          <p:cNvPr id="152" name="_MG_5168.jpg" descr="_MG_5168.jpg"/>
          <p:cNvPicPr>
            <a:picLocks noChangeAspect="1"/>
          </p:cNvPicPr>
          <p:nvPr/>
        </p:nvPicPr>
        <p:blipFill>
          <a:blip r:embed="rId2">
            <a:extLst/>
          </a:blip>
          <a:srcRect l="8550" t="6896" r="40795" b="3"/>
          <a:stretch>
            <a:fillRect/>
          </a:stretch>
        </p:blipFill>
        <p:spPr>
          <a:xfrm>
            <a:off x="9245566" y="4127"/>
            <a:ext cx="3759201" cy="36794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0"/>
                </a:lnTo>
                <a:close/>
              </a:path>
            </a:pathLst>
          </a:custGeom>
          <a:ln w="12700">
            <a:miter lim="400000"/>
          </a:ln>
        </p:spPr>
      </p:pic>
      <p:sp>
        <p:nvSpPr>
          <p:cNvPr id="153" name="Triangle"/>
          <p:cNvSpPr/>
          <p:nvPr/>
        </p:nvSpPr>
        <p:spPr>
          <a:xfrm rot="5400000">
            <a:off x="9409079" y="110926"/>
            <a:ext cx="3432176" cy="374054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21600" y="0"/>
                </a:lnTo>
                <a:close/>
              </a:path>
            </a:pathLst>
          </a:custGeom>
          <a:solidFill>
            <a:srgbClr val="365FB0">
              <a:alpha val="50000"/>
            </a:srgbClr>
          </a:solidFill>
          <a:ln w="12700">
            <a:miter lim="400000"/>
          </a:ln>
        </p:spPr>
        <p:txBody>
          <a:bodyPr lIns="101600" tIns="101600" rIns="101600" bIns="101600" anchor="ctr"/>
          <a:lstStyle/>
          <a:p>
            <a:pPr defTabSz="457200">
              <a:lnSpc>
                <a:spcPct val="80000"/>
              </a:lnSpc>
              <a:spcBef>
                <a:spcPts val="1000"/>
              </a:spcBef>
              <a:defRPr sz="1000" spc="-9">
                <a:solidFill>
                  <a:srgbClr val="FFFFFF"/>
                </a:solidFill>
                <a:latin typeface="Avenir Next"/>
                <a:ea typeface="Avenir Next"/>
                <a:cs typeface="Avenir Next"/>
                <a:sym typeface="Avenir Next"/>
              </a:defRPr>
            </a:pPr>
            <a:endParaRPr/>
          </a:p>
        </p:txBody>
      </p:sp>
      <p:sp>
        <p:nvSpPr>
          <p:cNvPr id="154" name="L’engagement communautaire…"/>
          <p:cNvSpPr txBox="1"/>
          <p:nvPr/>
        </p:nvSpPr>
        <p:spPr>
          <a:xfrm>
            <a:off x="668923" y="5340851"/>
            <a:ext cx="5198072" cy="43510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000" spc="-19">
                <a:solidFill>
                  <a:srgbClr val="355DAE"/>
                </a:solidFill>
                <a:latin typeface="Avenir Next"/>
                <a:ea typeface="Avenir Next"/>
                <a:cs typeface="Avenir Next"/>
                <a:sym typeface="Avenir Next"/>
              </a:defRPr>
            </a:pPr>
            <a:r>
              <a:t>L’engagement communautaire</a:t>
            </a:r>
          </a:p>
          <a:p>
            <a:pPr algn="l" defTabSz="457200">
              <a:defRPr sz="1600" b="0" i="1">
                <a:uFill>
                  <a:solidFill>
                    <a:srgbClr val="434343"/>
                  </a:solidFill>
                </a:uFill>
                <a:latin typeface="Avenir Next Demi Bold"/>
                <a:ea typeface="Avenir Next Demi Bold"/>
                <a:cs typeface="Avenir Next Demi Bold"/>
                <a:sym typeface="Avenir Next Demi Bold"/>
              </a:defRPr>
            </a:pPr>
            <a:r>
              <a:t>Améliorer le modèle l’interaction entre les habitants locaux et les nouveaux arrivants afin de les aider à mieux s’intégrer à notre communauté et au monde du travail.</a:t>
            </a:r>
          </a:p>
          <a:p>
            <a:pPr algn="l" defTabSz="457200">
              <a:defRPr sz="1600" b="0">
                <a:uFill>
                  <a:solidFill>
                    <a:srgbClr val="434343"/>
                  </a:solidFill>
                </a:uFill>
                <a:latin typeface="Avenir Next"/>
                <a:ea typeface="Avenir Next"/>
                <a:cs typeface="Avenir Next"/>
                <a:sym typeface="Avenir Next"/>
              </a:defRPr>
            </a:pPr>
            <a:endParaRPr/>
          </a:p>
          <a:p>
            <a:pPr algn="l" defTabSz="457200">
              <a:defRPr sz="1600" b="0">
                <a:uFill>
                  <a:solidFill>
                    <a:srgbClr val="434343"/>
                  </a:solidFill>
                </a:uFill>
                <a:latin typeface="Avenir Next"/>
                <a:ea typeface="Avenir Next"/>
                <a:cs typeface="Avenir Next"/>
                <a:sym typeface="Avenir Next"/>
              </a:defRPr>
            </a:pPr>
            <a:r>
              <a:rPr b="1"/>
              <a:t>État</a:t>
            </a:r>
            <a:r>
              <a:t> : En cours</a:t>
            </a:r>
          </a:p>
          <a:p>
            <a:pPr algn="l" defTabSz="457200">
              <a:defRPr sz="1600" b="0">
                <a:uFill>
                  <a:solidFill>
                    <a:srgbClr val="434343"/>
                  </a:solidFill>
                </a:uFill>
                <a:latin typeface="Avenir Next"/>
                <a:ea typeface="Avenir Next"/>
                <a:cs typeface="Avenir Next"/>
                <a:sym typeface="Avenir Next"/>
              </a:defRPr>
            </a:pPr>
            <a:endParaRPr/>
          </a:p>
          <a:p>
            <a:pPr algn="l" defTabSz="457200">
              <a:defRPr sz="1600" b="0">
                <a:uFill>
                  <a:solidFill>
                    <a:srgbClr val="434343"/>
                  </a:solidFill>
                </a:uFill>
                <a:latin typeface="Avenir Next"/>
                <a:ea typeface="Avenir Next"/>
                <a:cs typeface="Avenir Next"/>
                <a:sym typeface="Avenir Next"/>
              </a:defRPr>
            </a:pPr>
            <a:r>
              <a:rPr b="1"/>
              <a:t>Membres de l’équipe:</a:t>
            </a:r>
            <a:r>
              <a:t>  Sebastián Salazar- City of Fredericton, Diluckshnie Jayawardena - Sitel, Leticia Leon de Gante - LIP Fredericton, Lisa Bamford de Gante - Fredericton Multicultural Association, Nicolas Bertrand - Steps2Canada, Tiziana Zevallos - UNB</a:t>
            </a:r>
          </a:p>
          <a:p>
            <a:pPr algn="l" defTabSz="457200">
              <a:lnSpc>
                <a:spcPct val="110000"/>
              </a:lnSpc>
              <a:spcBef>
                <a:spcPts val="1000"/>
              </a:spcBef>
              <a:defRPr sz="1500" b="0" spc="-14">
                <a:solidFill>
                  <a:srgbClr val="343459"/>
                </a:solidFill>
                <a:latin typeface="Avenir Next"/>
                <a:ea typeface="Avenir Next"/>
                <a:cs typeface="Avenir Next"/>
                <a:sym typeface="Avenir Next"/>
              </a:defRPr>
            </a:pPr>
            <a:endParaRPr/>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a:p>
        </p:txBody>
      </p:sp>
      <p:sp>
        <p:nvSpPr>
          <p:cNvPr id="155" name="Dreamweavers…"/>
          <p:cNvSpPr txBox="1"/>
          <p:nvPr/>
        </p:nvSpPr>
        <p:spPr>
          <a:xfrm>
            <a:off x="6739844" y="5340850"/>
            <a:ext cx="5011444" cy="43510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000" spc="-19">
                <a:solidFill>
                  <a:srgbClr val="355DAE"/>
                </a:solidFill>
                <a:latin typeface="Avenir Next"/>
                <a:ea typeface="Avenir Next"/>
                <a:cs typeface="Avenir Next"/>
                <a:sym typeface="Avenir Next"/>
              </a:defRPr>
            </a:pPr>
            <a:r>
              <a:t>Dreamweavers</a:t>
            </a:r>
          </a:p>
          <a:p>
            <a:pPr algn="l" defTabSz="457200">
              <a:defRPr sz="1600" b="0" i="1">
                <a:uFill>
                  <a:solidFill>
                    <a:srgbClr val="000000"/>
                  </a:solidFill>
                </a:uFill>
                <a:latin typeface="Avenir Next Demi Bold"/>
                <a:ea typeface="Avenir Next Demi Bold"/>
                <a:cs typeface="Avenir Next Demi Bold"/>
                <a:sym typeface="Avenir Next Demi Bold"/>
              </a:defRPr>
            </a:pPr>
            <a:r>
              <a:rPr dirty="0"/>
              <a:t>Soutien aux éducateurs, y compris une trousse de ressources, un programme de formation en animation, un programme de bourses et une communauté de pratique. Aider les éducateurs au Nouveau-Brunswick à combler l’écart entre les habitants locaux et les nouveaux arrivants.</a:t>
            </a:r>
          </a:p>
          <a:p>
            <a:pPr algn="l" defTabSz="457200">
              <a:defRPr sz="1600" b="0" i="1">
                <a:uFill>
                  <a:solidFill>
                    <a:srgbClr val="000000"/>
                  </a:solidFill>
                </a:uFill>
                <a:latin typeface="Avenir Next Demi Bold"/>
                <a:ea typeface="Avenir Next Demi Bold"/>
                <a:cs typeface="Avenir Next Demi Bold"/>
                <a:sym typeface="Avenir Next Demi Bold"/>
              </a:defRPr>
            </a:pPr>
            <a:endParaRPr dirty="0"/>
          </a:p>
          <a:p>
            <a:pPr algn="l" defTabSz="457200">
              <a:lnSpc>
                <a:spcPct val="110000"/>
              </a:lnSpc>
              <a:spcBef>
                <a:spcPts val="1000"/>
              </a:spcBef>
              <a:defRPr sz="1600" b="0" spc="-16">
                <a:latin typeface="Avenir Next"/>
                <a:ea typeface="Avenir Next"/>
                <a:cs typeface="Avenir Next"/>
                <a:sym typeface="Avenir Next"/>
              </a:defRPr>
            </a:pPr>
            <a:r>
              <a:rPr b="1" dirty="0"/>
              <a:t>État</a:t>
            </a:r>
            <a:r>
              <a:rPr dirty="0"/>
              <a:t>: Liens avec l’éducation est fait et le financement est acquis</a:t>
            </a:r>
          </a:p>
          <a:p>
            <a:pPr algn="l" defTabSz="457200">
              <a:lnSpc>
                <a:spcPct val="110000"/>
              </a:lnSpc>
              <a:spcBef>
                <a:spcPts val="1000"/>
              </a:spcBef>
              <a:defRPr sz="1600" b="0" spc="-16">
                <a:latin typeface="Avenir Next"/>
                <a:ea typeface="Avenir Next"/>
                <a:cs typeface="Avenir Next"/>
                <a:sym typeface="Avenir Next"/>
              </a:defRPr>
            </a:pPr>
            <a:r>
              <a:rPr b="1" dirty="0"/>
              <a:t>Membres de l’equipe:</a:t>
            </a:r>
            <a:r>
              <a:rPr dirty="0"/>
              <a:t>  Lauren Sears - Common Good Solutions, Kathy Whynot - Department of Education and Early Childhood Development</a:t>
            </a:r>
            <a:r>
              <a:rPr dirty="0">
                <a:latin typeface="Helvetica Neue"/>
                <a:ea typeface="Helvetica Neue"/>
                <a:cs typeface="Helvetica Neue"/>
                <a:sym typeface="Helvetica Neue"/>
              </a:rPr>
              <a:t> </a:t>
            </a:r>
            <a:r>
              <a:rPr dirty="0"/>
              <a:t>, Heather Keats - PETL</a:t>
            </a:r>
          </a:p>
          <a:p>
            <a:pPr algn="l" defTabSz="457200">
              <a:lnSpc>
                <a:spcPct val="110000"/>
              </a:lnSpc>
              <a:spcBef>
                <a:spcPts val="1000"/>
              </a:spcBef>
              <a:defRPr sz="1200" b="0" spc="-12">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p:txBody>
      </p:sp>
      <p:sp>
        <p:nvSpPr>
          <p:cNvPr id="156" name="D’un nouvel arrivant à une personne influente…"/>
          <p:cNvSpPr txBox="1"/>
          <p:nvPr/>
        </p:nvSpPr>
        <p:spPr>
          <a:xfrm>
            <a:off x="1311771" y="1753945"/>
            <a:ext cx="6679143" cy="3859222"/>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000" spc="-19">
                <a:solidFill>
                  <a:srgbClr val="355DAE"/>
                </a:solidFill>
                <a:latin typeface="Avenir Next"/>
                <a:ea typeface="Avenir Next"/>
                <a:cs typeface="Avenir Next"/>
                <a:sym typeface="Avenir Next"/>
              </a:defRPr>
            </a:pPr>
            <a:r>
              <a:rPr dirty="0"/>
              <a:t>D’un nouvel arrivant à une personne influente</a:t>
            </a:r>
          </a:p>
          <a:p>
            <a:pPr algn="l" defTabSz="457200">
              <a:defRPr sz="1600" b="0" i="1">
                <a:uFill>
                  <a:solidFill>
                    <a:srgbClr val="000000"/>
                  </a:solidFill>
                </a:uFill>
                <a:latin typeface="Avenir Next Demi Bold"/>
                <a:ea typeface="Avenir Next Demi Bold"/>
                <a:cs typeface="Avenir Next Demi Bold"/>
                <a:sym typeface="Avenir Next Demi Bold"/>
              </a:defRPr>
            </a:pPr>
            <a:r>
              <a:rPr dirty="0"/>
              <a:t>Améliorer la diversité du gouvernement en jumelant des immigrants à des emplois gouvernementaux par l’entremise d’un stage d’un an. Créer un cahier d’exercices pour aider les nouveaux employés à mieux comprendre leur rôle au sein de l’organisation.</a:t>
            </a:r>
          </a:p>
          <a:p>
            <a:pPr algn="l" defTabSz="457200">
              <a:defRPr sz="1600" b="0">
                <a:uFill>
                  <a:solidFill>
                    <a:srgbClr val="000000"/>
                  </a:solidFill>
                </a:uFill>
                <a:latin typeface="Avenir Next"/>
                <a:ea typeface="Avenir Next"/>
                <a:cs typeface="Avenir Next"/>
                <a:sym typeface="Avenir Next"/>
              </a:defRPr>
            </a:pPr>
            <a:endParaRPr dirty="0"/>
          </a:p>
          <a:p>
            <a:pPr algn="l" defTabSz="457200">
              <a:defRPr sz="1600" b="0">
                <a:uFill>
                  <a:solidFill>
                    <a:srgbClr val="000000"/>
                  </a:solidFill>
                </a:uFill>
                <a:latin typeface="Avenir Next"/>
                <a:ea typeface="Avenir Next"/>
                <a:cs typeface="Avenir Next"/>
                <a:sym typeface="Avenir Next"/>
              </a:defRPr>
            </a:pPr>
            <a:r>
              <a:rPr b="1" dirty="0"/>
              <a:t>État</a:t>
            </a:r>
            <a:r>
              <a:rPr dirty="0"/>
              <a:t> : Renu travaille sur l’intégration l’éducation à un stage d’un an </a:t>
            </a:r>
          </a:p>
          <a:p>
            <a:pPr algn="l" defTabSz="457200">
              <a:defRPr sz="1600" b="0">
                <a:uFill>
                  <a:solidFill>
                    <a:srgbClr val="000000"/>
                  </a:solidFill>
                </a:uFill>
                <a:latin typeface="Avenir Next"/>
                <a:ea typeface="Avenir Next"/>
                <a:cs typeface="Avenir Next"/>
                <a:sym typeface="Avenir Next"/>
              </a:defRPr>
            </a:pPr>
            <a:endParaRPr dirty="0"/>
          </a:p>
          <a:p>
            <a:pPr algn="l" defTabSz="457200">
              <a:defRPr sz="1600" b="0">
                <a:uFill>
                  <a:solidFill>
                    <a:srgbClr val="000000"/>
                  </a:solidFill>
                </a:uFill>
                <a:latin typeface="Avenir Next"/>
                <a:ea typeface="Avenir Next"/>
                <a:cs typeface="Avenir Next"/>
                <a:sym typeface="Avenir Next"/>
              </a:defRPr>
            </a:pPr>
            <a:r>
              <a:rPr b="1" dirty="0"/>
              <a:t>Membres de l’équipe:</a:t>
            </a:r>
            <a:r>
              <a:rPr dirty="0"/>
              <a:t>  Renu Dhayagude - GNB: Executive Council Office, Mikael Hellstrom - UNBSJ, Robert Burroughs - Formerly with NB Student Alliance , Laurie Parris - Multicultural Association of Charlotte County</a:t>
            </a:r>
          </a:p>
          <a:p>
            <a:pPr algn="l" defTabSz="457200">
              <a:lnSpc>
                <a:spcPct val="110000"/>
              </a:lnSpc>
              <a:spcBef>
                <a:spcPts val="1000"/>
              </a:spcBef>
              <a:defRPr sz="1500" b="0" spc="-14">
                <a:solidFill>
                  <a:srgbClr val="343459"/>
                </a:solidFill>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p:txBody>
      </p:sp>
      <p:sp>
        <p:nvSpPr>
          <p:cNvPr id="157" name="‘If we’re not changing our relationships, we’ll stay stuck in the same patterns’"/>
          <p:cNvSpPr txBox="1"/>
          <p:nvPr/>
        </p:nvSpPr>
        <p:spPr>
          <a:xfrm>
            <a:off x="9338831" y="3758362"/>
            <a:ext cx="3572670" cy="1249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lnSpc>
                <a:spcPts val="4800"/>
              </a:lnSpc>
              <a:defRPr sz="2000">
                <a:solidFill>
                  <a:schemeClr val="accent1">
                    <a:hueOff val="114395"/>
                    <a:lumOff val="-24975"/>
                  </a:schemeClr>
                </a:solidFill>
                <a:latin typeface="Avenir Next"/>
                <a:ea typeface="Avenir Next"/>
                <a:cs typeface="Avenir Next"/>
                <a:sym typeface="Avenir Next"/>
              </a:defRPr>
            </a:lvl1pPr>
          </a:lstStyle>
          <a:p>
            <a:pPr>
              <a:lnSpc>
                <a:spcPct val="150000"/>
              </a:lnSpc>
            </a:pPr>
            <a:r>
              <a:rPr dirty="0"/>
              <a:t>‘If we’re not changing our relationships, we’ll stay stuck in the same patterns’</a:t>
            </a:r>
          </a:p>
        </p:txBody>
      </p:sp>
    </p:spTree>
  </p:cSld>
  <p:clrMapOvr>
    <a:masterClrMapping/>
  </p:clrMapOvr>
  <mc:AlternateContent xmlns:mc="http://schemas.openxmlformats.org/markup-compatibility/2006" xmlns:p14="http://schemas.microsoft.com/office/powerpoint/2010/main">
    <mc:Choice Requires="p14">
      <p:transition spd="slow" p14:dur="20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Match NB…"/>
          <p:cNvSpPr txBox="1"/>
          <p:nvPr/>
        </p:nvSpPr>
        <p:spPr>
          <a:xfrm>
            <a:off x="4899324" y="4109326"/>
            <a:ext cx="3326487" cy="463431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000" spc="-19">
                <a:solidFill>
                  <a:srgbClr val="355DAE"/>
                </a:solidFill>
                <a:latin typeface="Avenir Next"/>
                <a:ea typeface="Avenir Next"/>
                <a:cs typeface="Avenir Next"/>
                <a:sym typeface="Avenir Next"/>
              </a:defRPr>
            </a:pPr>
            <a:r>
              <a:t>Match NB	</a:t>
            </a:r>
          </a:p>
          <a:p>
            <a:pPr algn="l" defTabSz="457200">
              <a:defRPr sz="1600" b="0" i="1">
                <a:uFill>
                  <a:solidFill>
                    <a:srgbClr val="000000"/>
                  </a:solidFill>
                </a:uFill>
                <a:latin typeface="Avenir Next Demi Bold"/>
                <a:ea typeface="Avenir Next Demi Bold"/>
                <a:cs typeface="Avenir Next Demi Bold"/>
                <a:sym typeface="Avenir Next Demi Bold"/>
              </a:defRPr>
            </a:pPr>
            <a:r>
              <a:rPr dirty="0"/>
              <a:t>Un service de jumelage pour les nouveaux immigrés et les employeurs à la recherche de compétences spécifiques. C’est comme « Tinder » pour le jumelage employé/employeur.</a:t>
            </a:r>
          </a:p>
          <a:p>
            <a:pPr algn="l" defTabSz="457200">
              <a:defRPr sz="1600" b="0">
                <a:uFill>
                  <a:solidFill>
                    <a:srgbClr val="000000"/>
                  </a:solidFill>
                </a:uFill>
                <a:latin typeface="Avenir Next"/>
                <a:ea typeface="Avenir Next"/>
                <a:cs typeface="Avenir Next"/>
                <a:sym typeface="Avenir Next"/>
              </a:defRPr>
            </a:pPr>
            <a:endParaRPr dirty="0"/>
          </a:p>
          <a:p>
            <a:pPr algn="l" defTabSz="457200">
              <a:defRPr sz="1600" b="0">
                <a:uFill>
                  <a:solidFill>
                    <a:srgbClr val="000000"/>
                  </a:solidFill>
                </a:uFill>
                <a:latin typeface="Avenir Next"/>
                <a:ea typeface="Avenir Next"/>
                <a:cs typeface="Avenir Next"/>
                <a:sym typeface="Avenir Next"/>
              </a:defRPr>
            </a:pPr>
            <a:r>
              <a:rPr b="1" dirty="0"/>
              <a:t>État</a:t>
            </a:r>
            <a:r>
              <a:rPr dirty="0"/>
              <a:t> : En cours </a:t>
            </a:r>
          </a:p>
          <a:p>
            <a:pPr algn="l" defTabSz="457200">
              <a:defRPr sz="1600" b="0">
                <a:uFill>
                  <a:solidFill>
                    <a:srgbClr val="000000"/>
                  </a:solidFill>
                </a:uFill>
                <a:latin typeface="Avenir Next"/>
                <a:ea typeface="Avenir Next"/>
                <a:cs typeface="Avenir Next"/>
                <a:sym typeface="Avenir Next"/>
              </a:defRPr>
            </a:pPr>
            <a:endParaRPr dirty="0"/>
          </a:p>
          <a:p>
            <a:pPr algn="l" defTabSz="457200">
              <a:lnSpc>
                <a:spcPct val="110000"/>
              </a:lnSpc>
              <a:spcBef>
                <a:spcPts val="1000"/>
              </a:spcBef>
              <a:defRPr sz="1600" b="0" spc="-16">
                <a:latin typeface="Avenir Next"/>
                <a:ea typeface="Avenir Next"/>
                <a:cs typeface="Avenir Next"/>
                <a:sym typeface="Avenir Next"/>
              </a:defRPr>
            </a:pPr>
            <a:r>
              <a:rPr b="1" dirty="0"/>
              <a:t>Membres de l’équipe:</a:t>
            </a:r>
            <a:r>
              <a:rPr dirty="0"/>
              <a:t>  Erika Cantu - Steps2Canada, Steven Fecteau - Sunnymel Foods, Rahma Kouraich - Atlantic Human Services</a:t>
            </a:r>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p:txBody>
      </p:sp>
      <p:sp>
        <p:nvSpPr>
          <p:cNvPr id="160" name="Les Connecteurs…"/>
          <p:cNvSpPr txBox="1"/>
          <p:nvPr/>
        </p:nvSpPr>
        <p:spPr>
          <a:xfrm>
            <a:off x="8886439" y="4109326"/>
            <a:ext cx="3505994" cy="608581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000" spc="-19">
                <a:solidFill>
                  <a:srgbClr val="355DAE"/>
                </a:solidFill>
                <a:latin typeface="Avenir Next"/>
                <a:ea typeface="Avenir Next"/>
                <a:cs typeface="Avenir Next"/>
                <a:sym typeface="Avenir Next"/>
              </a:defRPr>
            </a:pPr>
            <a:r>
              <a:t>Les Connecteurs</a:t>
            </a:r>
          </a:p>
          <a:p>
            <a:pPr algn="l" defTabSz="457200">
              <a:defRPr sz="1600" b="0" i="1">
                <a:uFill>
                  <a:solidFill>
                    <a:srgbClr val="000000"/>
                  </a:solidFill>
                </a:uFill>
                <a:latin typeface="Avenir Next Demi Bold"/>
                <a:ea typeface="Avenir Next Demi Bold"/>
                <a:cs typeface="Avenir Next Demi Bold"/>
                <a:sym typeface="Avenir Next Demi Bold"/>
              </a:defRPr>
            </a:pPr>
            <a:r>
              <a:rPr dirty="0"/>
              <a:t>Fournir aux étudiants internationaux francophones un soutien semblable à celui des étudiants du Nouveau-Brunswick. Améliorer la sensibilisation et l’accès au programme SEED afin d’assurer le succès à long terme des nouveaux arrivants.  </a:t>
            </a:r>
          </a:p>
          <a:p>
            <a:pPr algn="l" defTabSz="457200">
              <a:defRPr sz="1600" b="0" i="1">
                <a:uFill>
                  <a:solidFill>
                    <a:srgbClr val="000000"/>
                  </a:solidFill>
                </a:uFill>
                <a:latin typeface="Avenir Next Demi Bold"/>
                <a:ea typeface="Avenir Next Demi Bold"/>
                <a:cs typeface="Avenir Next Demi Bold"/>
                <a:sym typeface="Avenir Next Demi Bold"/>
              </a:defRPr>
            </a:pPr>
            <a:endParaRPr dirty="0"/>
          </a:p>
          <a:p>
            <a:pPr algn="l" defTabSz="457200">
              <a:lnSpc>
                <a:spcPct val="110000"/>
              </a:lnSpc>
              <a:spcBef>
                <a:spcPts val="1000"/>
              </a:spcBef>
              <a:defRPr sz="1600" b="0" spc="-16">
                <a:latin typeface="Avenir Next"/>
                <a:ea typeface="Avenir Next"/>
                <a:cs typeface="Avenir Next"/>
                <a:sym typeface="Avenir Next"/>
              </a:defRPr>
            </a:pPr>
            <a:r>
              <a:rPr b="1" dirty="0"/>
              <a:t>État</a:t>
            </a:r>
            <a:r>
              <a:rPr dirty="0"/>
              <a:t>: En cours</a:t>
            </a:r>
          </a:p>
          <a:p>
            <a:pPr algn="l" defTabSz="457200">
              <a:lnSpc>
                <a:spcPct val="110000"/>
              </a:lnSpc>
              <a:spcBef>
                <a:spcPts val="1000"/>
              </a:spcBef>
              <a:defRPr sz="1600" b="0" spc="-16">
                <a:latin typeface="Avenir Next"/>
                <a:ea typeface="Avenir Next"/>
                <a:cs typeface="Avenir Next"/>
                <a:sym typeface="Avenir Next"/>
              </a:defRPr>
            </a:pPr>
            <a:r>
              <a:rPr b="1" dirty="0"/>
              <a:t>Membres de l’équipe:</a:t>
            </a:r>
            <a:r>
              <a:rPr dirty="0"/>
              <a:t>  Leyla Sall - UdeM, Lisa Griffin Ndour - UdeM, Jean-Claude Bagnah - ACOA, Charles Fournier - CAFI</a:t>
            </a:r>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p:txBody>
      </p:sp>
      <p:pic>
        <p:nvPicPr>
          <p:cNvPr id="161" name="Image" descr="Image"/>
          <p:cNvPicPr>
            <a:picLocks noChangeAspect="1"/>
          </p:cNvPicPr>
          <p:nvPr/>
        </p:nvPicPr>
        <p:blipFill>
          <a:blip r:embed="rId2">
            <a:extLst/>
          </a:blip>
          <a:srcRect t="16643" r="5" b="16640"/>
          <a:stretch>
            <a:fillRect/>
          </a:stretch>
        </p:blipFill>
        <p:spPr>
          <a:xfrm>
            <a:off x="-20283" y="-6921"/>
            <a:ext cx="3505995" cy="3506304"/>
          </a:xfrm>
          <a:custGeom>
            <a:avLst/>
            <a:gdLst/>
            <a:ahLst/>
            <a:cxnLst>
              <a:cxn ang="0">
                <a:pos x="wd2" y="hd2"/>
              </a:cxn>
              <a:cxn ang="5400000">
                <a:pos x="wd2" y="hd2"/>
              </a:cxn>
              <a:cxn ang="10800000">
                <a:pos x="wd2" y="hd2"/>
              </a:cxn>
              <a:cxn ang="16200000">
                <a:pos x="wd2" y="hd2"/>
              </a:cxn>
            </a:cxnLst>
            <a:rect l="0" t="0" r="r" b="b"/>
            <a:pathLst>
              <a:path w="21600" h="20595" extrusionOk="0">
                <a:moveTo>
                  <a:pt x="10800" y="0"/>
                </a:moveTo>
                <a:cubicBezTo>
                  <a:pt x="8036" y="0"/>
                  <a:pt x="5273" y="1006"/>
                  <a:pt x="3164" y="3016"/>
                </a:cubicBezTo>
                <a:cubicBezTo>
                  <a:pt x="1055" y="5027"/>
                  <a:pt x="0" y="7661"/>
                  <a:pt x="0" y="10296"/>
                </a:cubicBezTo>
                <a:cubicBezTo>
                  <a:pt x="0" y="12932"/>
                  <a:pt x="1055" y="15568"/>
                  <a:pt x="3164" y="17579"/>
                </a:cubicBezTo>
                <a:cubicBezTo>
                  <a:pt x="7382" y="21600"/>
                  <a:pt x="14221" y="21600"/>
                  <a:pt x="18438" y="17579"/>
                </a:cubicBezTo>
                <a:cubicBezTo>
                  <a:pt x="20547" y="15568"/>
                  <a:pt x="21600" y="12932"/>
                  <a:pt x="21600" y="10296"/>
                </a:cubicBezTo>
                <a:cubicBezTo>
                  <a:pt x="21600" y="7661"/>
                  <a:pt x="20547" y="5027"/>
                  <a:pt x="18438" y="3016"/>
                </a:cubicBezTo>
                <a:cubicBezTo>
                  <a:pt x="16330" y="1006"/>
                  <a:pt x="13564" y="0"/>
                  <a:pt x="10800" y="0"/>
                </a:cubicBezTo>
                <a:close/>
              </a:path>
            </a:pathLst>
          </a:custGeom>
          <a:ln w="12700">
            <a:miter lim="400000"/>
          </a:ln>
        </p:spPr>
      </p:pic>
      <p:sp>
        <p:nvSpPr>
          <p:cNvPr id="162" name="Shape"/>
          <p:cNvSpPr/>
          <p:nvPr/>
        </p:nvSpPr>
        <p:spPr>
          <a:xfrm rot="10800000">
            <a:off x="-20331" y="-3522"/>
            <a:ext cx="3506091" cy="1556305"/>
          </a:xfrm>
          <a:custGeom>
            <a:avLst/>
            <a:gdLst/>
            <a:ahLst/>
            <a:cxnLst>
              <a:cxn ang="0">
                <a:pos x="wd2" y="hd2"/>
              </a:cxn>
              <a:cxn ang="5400000">
                <a:pos x="wd2" y="hd2"/>
              </a:cxn>
              <a:cxn ang="10800000">
                <a:pos x="wd2" y="hd2"/>
              </a:cxn>
              <a:cxn ang="16200000">
                <a:pos x="wd2" y="hd2"/>
              </a:cxn>
            </a:cxnLst>
            <a:rect l="0" t="0" r="r" b="b"/>
            <a:pathLst>
              <a:path w="21600" h="19678" extrusionOk="0">
                <a:moveTo>
                  <a:pt x="0" y="0"/>
                </a:moveTo>
                <a:cubicBezTo>
                  <a:pt x="0" y="5037"/>
                  <a:pt x="1050" y="10070"/>
                  <a:pt x="3159" y="13913"/>
                </a:cubicBezTo>
                <a:cubicBezTo>
                  <a:pt x="7377" y="21600"/>
                  <a:pt x="14217" y="21600"/>
                  <a:pt x="18434" y="13913"/>
                </a:cubicBezTo>
                <a:cubicBezTo>
                  <a:pt x="20543" y="10070"/>
                  <a:pt x="21600" y="5037"/>
                  <a:pt x="21600" y="0"/>
                </a:cubicBezTo>
                <a:lnTo>
                  <a:pt x="0" y="0"/>
                </a:lnTo>
                <a:close/>
              </a:path>
            </a:pathLst>
          </a:custGeom>
          <a:solidFill>
            <a:srgbClr val="C1DFF0">
              <a:alpha val="70000"/>
            </a:srgbClr>
          </a:solidFill>
          <a:ln w="12700">
            <a:miter lim="400000"/>
          </a:ln>
        </p:spPr>
        <p:txBody>
          <a:bodyPr lIns="101600" tIns="101600" rIns="101600" bIns="101600" anchor="ctr"/>
          <a:lstStyle/>
          <a:p>
            <a:pPr defTabSz="457200">
              <a:lnSpc>
                <a:spcPct val="80000"/>
              </a:lnSpc>
              <a:spcBef>
                <a:spcPts val="1000"/>
              </a:spcBef>
              <a:defRPr sz="1000" spc="-9">
                <a:solidFill>
                  <a:srgbClr val="FFFFFF"/>
                </a:solidFill>
                <a:latin typeface="Avenir Next"/>
                <a:ea typeface="Avenir Next"/>
                <a:cs typeface="Avenir Next"/>
                <a:sym typeface="Avenir Next"/>
              </a:defRPr>
            </a:pPr>
            <a:endParaRPr/>
          </a:p>
        </p:txBody>
      </p:sp>
      <p:sp>
        <p:nvSpPr>
          <p:cNvPr id="163" name="Prototypes qui réspondent aux besoins…"/>
          <p:cNvSpPr txBox="1"/>
          <p:nvPr/>
        </p:nvSpPr>
        <p:spPr>
          <a:xfrm>
            <a:off x="4345533" y="1333057"/>
            <a:ext cx="7446119" cy="1097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80000"/>
              </a:lnSpc>
              <a:spcBef>
                <a:spcPts val="1000"/>
              </a:spcBef>
              <a:defRPr sz="2800" spc="-28">
                <a:solidFill>
                  <a:srgbClr val="343459"/>
                </a:solidFill>
                <a:latin typeface="Avenir Next"/>
                <a:ea typeface="Avenir Next"/>
                <a:cs typeface="Avenir Next"/>
                <a:sym typeface="Avenir Next"/>
              </a:defRPr>
            </a:pPr>
            <a:r>
              <a:t>Prototypes qui réspondent aux besoins </a:t>
            </a:r>
          </a:p>
          <a:p>
            <a:pPr algn="l" defTabSz="457200">
              <a:lnSpc>
                <a:spcPct val="80000"/>
              </a:lnSpc>
              <a:spcBef>
                <a:spcPts val="1000"/>
              </a:spcBef>
              <a:defRPr sz="2800" spc="-28">
                <a:solidFill>
                  <a:srgbClr val="343459"/>
                </a:solidFill>
                <a:latin typeface="Avenir Next"/>
                <a:ea typeface="Avenir Next"/>
                <a:cs typeface="Avenir Next"/>
                <a:sym typeface="Avenir Next"/>
              </a:defRPr>
            </a:pPr>
            <a:r>
              <a:t>non comblés des employeurs</a:t>
            </a:r>
          </a:p>
        </p:txBody>
      </p:sp>
      <p:sp>
        <p:nvSpPr>
          <p:cNvPr id="164" name="Immigration des gens d’affaires…"/>
          <p:cNvSpPr txBox="1"/>
          <p:nvPr/>
        </p:nvSpPr>
        <p:spPr>
          <a:xfrm>
            <a:off x="557400" y="4150578"/>
            <a:ext cx="3924566" cy="394166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defTabSz="457200">
              <a:lnSpc>
                <a:spcPct val="80000"/>
              </a:lnSpc>
              <a:spcBef>
                <a:spcPts val="1000"/>
              </a:spcBef>
              <a:defRPr sz="2000" spc="-19">
                <a:solidFill>
                  <a:srgbClr val="355DAE"/>
                </a:solidFill>
                <a:latin typeface="Avenir Next"/>
                <a:ea typeface="Avenir Next"/>
                <a:cs typeface="Avenir Next"/>
                <a:sym typeface="Avenir Next"/>
              </a:defRPr>
            </a:pPr>
            <a:r>
              <a:t>Immigration des gens d’affaires</a:t>
            </a:r>
          </a:p>
          <a:p>
            <a:pPr algn="l" defTabSz="457200">
              <a:defRPr sz="1600" b="0" i="1">
                <a:uFill>
                  <a:solidFill>
                    <a:srgbClr val="434343"/>
                  </a:solidFill>
                </a:uFill>
                <a:latin typeface="Avenir Next Demi Bold"/>
                <a:ea typeface="Avenir Next Demi Bold"/>
                <a:cs typeface="Avenir Next Demi Bold"/>
                <a:sym typeface="Avenir Next Demi Bold"/>
              </a:defRPr>
            </a:pPr>
            <a:r>
              <a:rPr dirty="0"/>
              <a:t>Créer un conseil d’entreprise pour les nouveaux arrivants et organiser une conférence pour les gens d’affaires pour partager des connaissances. </a:t>
            </a:r>
          </a:p>
          <a:p>
            <a:pPr algn="l" defTabSz="457200">
              <a:defRPr sz="1600" b="0">
                <a:uFill>
                  <a:solidFill>
                    <a:srgbClr val="434343"/>
                  </a:solidFill>
                </a:uFill>
                <a:latin typeface="Avenir Next"/>
                <a:ea typeface="Avenir Next"/>
                <a:cs typeface="Avenir Next"/>
                <a:sym typeface="Avenir Next"/>
              </a:defRPr>
            </a:pPr>
            <a:endParaRPr dirty="0"/>
          </a:p>
          <a:p>
            <a:pPr algn="l" defTabSz="457200">
              <a:defRPr sz="1600" b="0">
                <a:uFill>
                  <a:solidFill>
                    <a:srgbClr val="434343"/>
                  </a:solidFill>
                </a:uFill>
                <a:latin typeface="Avenir Next"/>
                <a:ea typeface="Avenir Next"/>
                <a:cs typeface="Avenir Next"/>
                <a:sym typeface="Avenir Next"/>
              </a:defRPr>
            </a:pPr>
            <a:r>
              <a:rPr b="1" dirty="0"/>
              <a:t>État</a:t>
            </a:r>
            <a:r>
              <a:rPr dirty="0"/>
              <a:t> : En quête de financement</a:t>
            </a:r>
          </a:p>
          <a:p>
            <a:pPr algn="l" defTabSz="457200">
              <a:defRPr sz="1600" b="0">
                <a:uFill>
                  <a:solidFill>
                    <a:srgbClr val="434343"/>
                  </a:solidFill>
                </a:uFill>
                <a:latin typeface="Avenir Next"/>
                <a:ea typeface="Avenir Next"/>
                <a:cs typeface="Avenir Next"/>
                <a:sym typeface="Avenir Next"/>
              </a:defRPr>
            </a:pPr>
            <a:endParaRPr dirty="0"/>
          </a:p>
          <a:p>
            <a:pPr algn="l" defTabSz="457200">
              <a:lnSpc>
                <a:spcPct val="110000"/>
              </a:lnSpc>
              <a:spcBef>
                <a:spcPts val="1000"/>
              </a:spcBef>
              <a:defRPr sz="1600" b="0" spc="-16">
                <a:latin typeface="Avenir Next"/>
                <a:ea typeface="Avenir Next"/>
                <a:cs typeface="Avenir Next"/>
                <a:sym typeface="Avenir Next"/>
              </a:defRPr>
            </a:pPr>
            <a:r>
              <a:rPr b="1" dirty="0"/>
              <a:t>Membres de l’équipe:</a:t>
            </a:r>
            <a:r>
              <a:rPr dirty="0"/>
              <a:t>  Roxanne Reeves - UNB, Adam Luo - ONB, Kinh Huynh - MFCIC Business Services Inc, Janet Moser - Fredericton Chamber of Commerce </a:t>
            </a:r>
          </a:p>
          <a:p>
            <a:pPr algn="l" defTabSz="457200">
              <a:lnSpc>
                <a:spcPct val="110000"/>
              </a:lnSpc>
              <a:spcBef>
                <a:spcPts val="1000"/>
              </a:spcBef>
              <a:defRPr sz="1200" b="0" spc="-12">
                <a:solidFill>
                  <a:srgbClr val="343459"/>
                </a:solidFill>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a:p>
            <a:pPr algn="l" defTabSz="457200">
              <a:lnSpc>
                <a:spcPct val="110000"/>
              </a:lnSpc>
              <a:spcBef>
                <a:spcPts val="1000"/>
              </a:spcBef>
              <a:defRPr sz="1200" b="0" spc="-12">
                <a:latin typeface="Avenir Next"/>
                <a:ea typeface="Avenir Next"/>
                <a:cs typeface="Avenir Next"/>
                <a:sym typeface="Avenir Next"/>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mmentaires des participants"/>
          <p:cNvSpPr txBox="1"/>
          <p:nvPr/>
        </p:nvSpPr>
        <p:spPr>
          <a:xfrm>
            <a:off x="644561" y="382567"/>
            <a:ext cx="6093812" cy="48793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defTabSz="457200">
              <a:lnSpc>
                <a:spcPct val="80000"/>
              </a:lnSpc>
              <a:spcBef>
                <a:spcPts val="1000"/>
              </a:spcBef>
              <a:defRPr sz="2800" spc="-28">
                <a:solidFill>
                  <a:srgbClr val="343459"/>
                </a:solidFill>
                <a:latin typeface="Avenir Next"/>
                <a:ea typeface="Avenir Next"/>
                <a:cs typeface="Avenir Next"/>
                <a:sym typeface="Avenir Next"/>
              </a:defRPr>
            </a:lvl1pPr>
          </a:lstStyle>
          <a:p>
            <a:r>
              <a:t>Commentaires des participants</a:t>
            </a:r>
          </a:p>
        </p:txBody>
      </p:sp>
      <p:sp>
        <p:nvSpPr>
          <p:cNvPr id="167" name="Nous avons demandé aux participants d’évaluer leur expérience en laboratoire sur une échelle de 0 à 10."/>
          <p:cNvSpPr txBox="1"/>
          <p:nvPr/>
        </p:nvSpPr>
        <p:spPr>
          <a:xfrm>
            <a:off x="630350" y="885122"/>
            <a:ext cx="12145622" cy="9052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l" defTabSz="457200">
              <a:lnSpc>
                <a:spcPct val="110000"/>
              </a:lnSpc>
              <a:spcBef>
                <a:spcPts val="1000"/>
              </a:spcBef>
              <a:defRPr sz="2000" b="0" i="1" spc="-19">
                <a:solidFill>
                  <a:srgbClr val="343459"/>
                </a:solidFill>
                <a:latin typeface="Avenir Next Demi Bold"/>
                <a:ea typeface="Avenir Next Demi Bold"/>
                <a:cs typeface="Avenir Next Demi Bold"/>
                <a:sym typeface="Avenir Next Demi Bold"/>
              </a:defRPr>
            </a:lvl1pPr>
          </a:lstStyle>
          <a:p>
            <a:r>
              <a:t>Nous avons demandé aux participants d’évaluer leur expérience en laboratoire sur une échelle de 0 à 10.</a:t>
            </a:r>
          </a:p>
        </p:txBody>
      </p:sp>
      <p:sp>
        <p:nvSpPr>
          <p:cNvPr id="168" name="20% des participants ont répondu 10/10…"/>
          <p:cNvSpPr txBox="1"/>
          <p:nvPr/>
        </p:nvSpPr>
        <p:spPr>
          <a:xfrm>
            <a:off x="630350" y="1804967"/>
            <a:ext cx="11943530" cy="66998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597176"/>
          <a:lstStyle/>
          <a:p>
            <a:pPr algn="l" defTabSz="457200">
              <a:lnSpc>
                <a:spcPct val="80000"/>
              </a:lnSpc>
              <a:spcBef>
                <a:spcPts val="1000"/>
              </a:spcBef>
              <a:defRPr sz="1800" spc="-18">
                <a:solidFill>
                  <a:srgbClr val="3D5CAA"/>
                </a:solidFill>
                <a:latin typeface="Avenir Next"/>
                <a:ea typeface="Avenir Next"/>
                <a:cs typeface="Avenir Next"/>
                <a:sym typeface="Avenir Next"/>
              </a:defRPr>
            </a:pPr>
            <a:r>
              <a:rPr b="0" dirty="0"/>
              <a:t>20% des participants ont répondu</a:t>
            </a:r>
            <a:r>
              <a:rPr dirty="0"/>
              <a:t> 10/10</a:t>
            </a:r>
            <a:endParaRPr b="0" dirty="0"/>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Nous nous sommes reculés de notre travail et nous nous sentons optimistes quant au travail que nous avançons. »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J’ai créé de liens incroyables. Je me suis fait de nouveaux amis. C’était une expérience très positive. Le tout était bien conçu. »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J’ai travaillé en administration pendant 10 ans. J’avais besoin d’un vent nouveau dans mes voiles. Ce laboratoire était ce dont j’avais besoin.  Nous n’avons pas besoin de voir des résultats immédiats. J’ai tout de même acquis de l’expérience et des nouveaux outils. »</a:t>
            </a:r>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800" spc="-18">
                <a:solidFill>
                  <a:srgbClr val="3D5CAA"/>
                </a:solidFill>
                <a:latin typeface="Avenir Next"/>
                <a:ea typeface="Avenir Next"/>
                <a:cs typeface="Avenir Next"/>
                <a:sym typeface="Avenir Next"/>
              </a:defRPr>
            </a:pPr>
            <a:r>
              <a:rPr b="0" dirty="0"/>
              <a:t>20% des participants ont répondu</a:t>
            </a:r>
            <a:r>
              <a:rPr dirty="0"/>
              <a:t> 9.5/10</a:t>
            </a:r>
            <a:endParaRPr b="0" dirty="0"/>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Je suis arrivé ici avec 2 chapeaux — professionnel et nouvel arrivant. Aujourd’hui, je suis ici pour mes amis nouvellement arrivés. Je veux leur montrer l’excellent travail qui est fait ici.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Je n’ai pas donné une note de 100 % puisque je n’ai pas pu consacrer le temps que j’aurais voulu aux ateliers.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Pour moi, ça a sans doute valu la peine.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endParaRPr dirty="0"/>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500" spc="-14">
                <a:solidFill>
                  <a:srgbClr val="3D5CAA"/>
                </a:solidFill>
                <a:latin typeface="Avenir Next"/>
                <a:ea typeface="Avenir Next"/>
                <a:cs typeface="Avenir Next"/>
                <a:sym typeface="Avenir Next"/>
              </a:defRPr>
            </a:pPr>
            <a:endParaRPr dirty="0"/>
          </a:p>
          <a:p>
            <a:pPr algn="l" defTabSz="457200">
              <a:lnSpc>
                <a:spcPct val="80000"/>
              </a:lnSpc>
              <a:spcBef>
                <a:spcPts val="1000"/>
              </a:spcBef>
              <a:defRPr sz="1800" spc="-18">
                <a:solidFill>
                  <a:srgbClr val="3D5CAA"/>
                </a:solidFill>
                <a:latin typeface="Avenir Next"/>
                <a:ea typeface="Avenir Next"/>
                <a:cs typeface="Avenir Next"/>
                <a:sym typeface="Avenir Next"/>
              </a:defRPr>
            </a:pPr>
            <a:endParaRPr lang="en-CA" b="0" dirty="0" smtClean="0"/>
          </a:p>
          <a:p>
            <a:pPr algn="l" defTabSz="457200">
              <a:lnSpc>
                <a:spcPct val="80000"/>
              </a:lnSpc>
              <a:spcBef>
                <a:spcPts val="1000"/>
              </a:spcBef>
              <a:defRPr sz="1800" spc="-18">
                <a:solidFill>
                  <a:srgbClr val="3D5CAA"/>
                </a:solidFill>
                <a:latin typeface="Avenir Next"/>
                <a:ea typeface="Avenir Next"/>
                <a:cs typeface="Avenir Next"/>
                <a:sym typeface="Avenir Next"/>
              </a:defRPr>
            </a:pPr>
            <a:endParaRPr lang="en-CA" b="0" dirty="0"/>
          </a:p>
          <a:p>
            <a:pPr algn="l" defTabSz="457200">
              <a:lnSpc>
                <a:spcPct val="80000"/>
              </a:lnSpc>
              <a:spcBef>
                <a:spcPts val="1000"/>
              </a:spcBef>
              <a:defRPr sz="1800" spc="-18">
                <a:solidFill>
                  <a:srgbClr val="3D5CAA"/>
                </a:solidFill>
                <a:latin typeface="Avenir Next"/>
                <a:ea typeface="Avenir Next"/>
                <a:cs typeface="Avenir Next"/>
                <a:sym typeface="Avenir Next"/>
              </a:defRPr>
            </a:pPr>
            <a:r>
              <a:rPr b="0" dirty="0" smtClean="0"/>
              <a:t>20</a:t>
            </a:r>
            <a:r>
              <a:rPr b="0" dirty="0"/>
              <a:t>% des participants ont répondu</a:t>
            </a:r>
            <a:r>
              <a:rPr dirty="0"/>
              <a:t> 8/10</a:t>
            </a:r>
            <a:endParaRPr b="0" dirty="0"/>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Du côté personnel, cette expérience était très profonde et valorisante. Je n’ai pas donné 100 % puisque les prochaines étapes ne sont pas claires. »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Mes autres efforts ont accéléré. Je sens que j’ai une carte et une destination, mais je découvre toujours le terrain et le véhicule. »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Je fais déjà certaines de ces choses au travail, mais c’était très valorisant de les faire ici. »</a:t>
            </a:r>
          </a:p>
          <a:p>
            <a:pPr algn="l" defTabSz="457200">
              <a:spcBef>
                <a:spcPts val="1000"/>
              </a:spcBef>
              <a:defRPr sz="1500" b="0" spc="-14">
                <a:solidFill>
                  <a:srgbClr val="262261"/>
                </a:solidFill>
                <a:latin typeface="Avenir Next"/>
                <a:ea typeface="Avenir Next"/>
                <a:cs typeface="Avenir Next"/>
                <a:sym typeface="Avenir Next"/>
              </a:defRPr>
            </a:pPr>
            <a:endParaRPr dirty="0"/>
          </a:p>
          <a:p>
            <a:pPr algn="l" defTabSz="457200">
              <a:lnSpc>
                <a:spcPct val="80000"/>
              </a:lnSpc>
              <a:spcBef>
                <a:spcPts val="1000"/>
              </a:spcBef>
              <a:defRPr sz="1800" spc="-18">
                <a:solidFill>
                  <a:srgbClr val="3D5CAA"/>
                </a:solidFill>
                <a:latin typeface="Avenir Next"/>
                <a:ea typeface="Avenir Next"/>
                <a:cs typeface="Avenir Next"/>
                <a:sym typeface="Avenir Next"/>
              </a:defRPr>
            </a:pPr>
            <a:r>
              <a:rPr b="0" dirty="0"/>
              <a:t>20% des participants ont répondu</a:t>
            </a:r>
            <a:r>
              <a:rPr dirty="0"/>
              <a:t> 7.5/10</a:t>
            </a:r>
            <a:endParaRPr b="0" dirty="0"/>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J’ai de nouveaux outils et de nouvelles compétences que je peux mettre à profit à la maison et au travail.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Les connaissances sont très valables. Nous ne les aurions pas acquises ailleurs.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Je ferai avancer des réseaux, des connaissances, et des compétences. »  </a:t>
            </a:r>
          </a:p>
          <a:p>
            <a:pPr algn="l" defTabSz="457200">
              <a:spcBef>
                <a:spcPts val="1000"/>
              </a:spcBef>
              <a:defRPr sz="1800" b="0" spc="-18">
                <a:solidFill>
                  <a:srgbClr val="262261"/>
                </a:solidFill>
                <a:latin typeface="Avenir Next"/>
                <a:ea typeface="Avenir Next"/>
                <a:cs typeface="Avenir Next"/>
                <a:sym typeface="Avenir Next"/>
              </a:defRPr>
            </a:pPr>
            <a:endParaRPr dirty="0"/>
          </a:p>
          <a:p>
            <a:pPr algn="l" defTabSz="457200">
              <a:lnSpc>
                <a:spcPct val="80000"/>
              </a:lnSpc>
              <a:spcBef>
                <a:spcPts val="1000"/>
              </a:spcBef>
              <a:defRPr sz="1800" spc="-18">
                <a:solidFill>
                  <a:srgbClr val="3D5CAA"/>
                </a:solidFill>
                <a:latin typeface="Avenir Next"/>
                <a:ea typeface="Avenir Next"/>
                <a:cs typeface="Avenir Next"/>
                <a:sym typeface="Avenir Next"/>
              </a:defRPr>
            </a:pPr>
            <a:r>
              <a:rPr b="0" dirty="0"/>
              <a:t>20% des participants ont répondu</a:t>
            </a:r>
            <a:r>
              <a:rPr dirty="0"/>
              <a:t> 5/10</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Je ne sais pas si ça a valu mon temps. Je donnerai une note de 100 % si je vois des résultats. »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J’ai créé beaucoup de liens et de réseaux. »</a:t>
            </a:r>
          </a:p>
          <a:p>
            <a:pPr marL="457200" indent="-228600" algn="l" defTabSz="457200">
              <a:buSzPct val="79166"/>
              <a:buChar char="●"/>
              <a:defRPr sz="1500" b="0">
                <a:uFill>
                  <a:solidFill>
                    <a:srgbClr val="000000"/>
                  </a:solidFill>
                </a:uFill>
                <a:latin typeface="Avenir Next"/>
                <a:ea typeface="Avenir Next"/>
                <a:cs typeface="Avenir Next"/>
                <a:sym typeface="Avenir Next"/>
              </a:defRPr>
            </a:pPr>
            <a:r>
              <a:rPr dirty="0"/>
              <a:t>« Les résultats restent à voir. Je me réserve mon opinion pour le moment. »</a:t>
            </a:r>
          </a:p>
          <a:p>
            <a:pPr algn="l" defTabSz="457200">
              <a:lnSpc>
                <a:spcPts val="2800"/>
              </a:lnSpc>
              <a:defRPr sz="1200" b="0">
                <a:latin typeface="Times"/>
                <a:ea typeface="Times"/>
                <a:cs typeface="Times"/>
                <a:sym typeface="Times"/>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2De-lxqK4TcsRZSSqMKp8BdErOlQ2Ggn0sqgtj4y5RXLa-1IIy_r02ODXsIl0Tdd8mzBku6C9ecq4M6HAE84wnLtYxJ9M6x7c3dB1LJG6WoQkfASBBqdb1NCGZIE7N7T2U6XCy3R.jpg" descr="2De-lxqK4TcsRZSSqMKp8BdErOlQ2Ggn0sqgtj4y5RXLa-1IIy_r02ODXsIl0Tdd8mzBku6C9ecq4M6HAE84wnLtYxJ9M6x7c3dB1LJG6WoQkfASBBqdb1NCGZIE7N7T2U6XCy3R.jpg"/>
          <p:cNvPicPr>
            <a:picLocks noChangeAspect="1"/>
          </p:cNvPicPr>
          <p:nvPr/>
        </p:nvPicPr>
        <p:blipFill>
          <a:blip r:embed="rId2">
            <a:extLst/>
          </a:blip>
          <a:stretch>
            <a:fillRect/>
          </a:stretch>
        </p:blipFill>
        <p:spPr>
          <a:xfrm>
            <a:off x="1714714" y="4202349"/>
            <a:ext cx="3489533" cy="5237573"/>
          </a:xfrm>
          <a:prstGeom prst="rect">
            <a:avLst/>
          </a:prstGeom>
          <a:ln w="12700">
            <a:miter lim="400000"/>
          </a:ln>
        </p:spPr>
      </p:pic>
      <p:sp>
        <p:nvSpPr>
          <p:cNvPr id="171" name="Shape"/>
          <p:cNvSpPr/>
          <p:nvPr/>
        </p:nvSpPr>
        <p:spPr>
          <a:xfrm rot="16200000">
            <a:off x="1014101" y="5774217"/>
            <a:ext cx="3570513" cy="2169286"/>
          </a:xfrm>
          <a:custGeom>
            <a:avLst/>
            <a:gdLst/>
            <a:ahLst/>
            <a:cxnLst>
              <a:cxn ang="0">
                <a:pos x="wd2" y="hd2"/>
              </a:cxn>
              <a:cxn ang="5400000">
                <a:pos x="wd2" y="hd2"/>
              </a:cxn>
              <a:cxn ang="10800000">
                <a:pos x="wd2" y="hd2"/>
              </a:cxn>
              <a:cxn ang="16200000">
                <a:pos x="wd2" y="hd2"/>
              </a:cxn>
            </a:cxnLst>
            <a:rect l="0" t="0" r="r" b="b"/>
            <a:pathLst>
              <a:path w="21600" h="19678" extrusionOk="0">
                <a:moveTo>
                  <a:pt x="0" y="0"/>
                </a:moveTo>
                <a:cubicBezTo>
                  <a:pt x="0" y="5037"/>
                  <a:pt x="1050" y="10070"/>
                  <a:pt x="3159" y="13913"/>
                </a:cubicBezTo>
                <a:cubicBezTo>
                  <a:pt x="7377" y="21600"/>
                  <a:pt x="14217" y="21600"/>
                  <a:pt x="18434" y="13913"/>
                </a:cubicBezTo>
                <a:cubicBezTo>
                  <a:pt x="20543" y="10070"/>
                  <a:pt x="21600" y="5037"/>
                  <a:pt x="21600" y="0"/>
                </a:cubicBezTo>
                <a:lnTo>
                  <a:pt x="0" y="0"/>
                </a:lnTo>
                <a:close/>
              </a:path>
            </a:pathLst>
          </a:custGeom>
          <a:solidFill>
            <a:srgbClr val="88CCF1">
              <a:alpha val="62521"/>
            </a:srgbClr>
          </a:solidFill>
          <a:ln w="12700">
            <a:miter lim="400000"/>
          </a:ln>
        </p:spPr>
        <p:txBody>
          <a:bodyPr lIns="101600" tIns="101600" rIns="101600" bIns="101600" anchor="ctr"/>
          <a:lstStyle/>
          <a:p>
            <a:pPr defTabSz="457200">
              <a:lnSpc>
                <a:spcPct val="80000"/>
              </a:lnSpc>
              <a:spcBef>
                <a:spcPts val="1000"/>
              </a:spcBef>
              <a:defRPr sz="1000" spc="-9">
                <a:solidFill>
                  <a:srgbClr val="FFFFFF"/>
                </a:solidFill>
                <a:latin typeface="Avenir Next"/>
                <a:ea typeface="Avenir Next"/>
                <a:cs typeface="Avenir Next"/>
                <a:sym typeface="Avenir Next"/>
              </a:defRPr>
            </a:pPr>
            <a:endParaRPr/>
          </a:p>
        </p:txBody>
      </p:sp>
      <p:pic>
        <p:nvPicPr>
          <p:cNvPr id="172" name="_MG_5492.jpg" descr="_MG_5492.jpg"/>
          <p:cNvPicPr>
            <a:picLocks noChangeAspect="1"/>
          </p:cNvPicPr>
          <p:nvPr/>
        </p:nvPicPr>
        <p:blipFill>
          <a:blip r:embed="rId3">
            <a:extLst/>
          </a:blip>
          <a:stretch>
            <a:fillRect/>
          </a:stretch>
        </p:blipFill>
        <p:spPr>
          <a:xfrm>
            <a:off x="7640848" y="4095168"/>
            <a:ext cx="3565174" cy="5344754"/>
          </a:xfrm>
          <a:prstGeom prst="rect">
            <a:avLst/>
          </a:prstGeom>
          <a:ln w="12700">
            <a:miter lim="400000"/>
          </a:ln>
        </p:spPr>
      </p:pic>
      <p:sp>
        <p:nvSpPr>
          <p:cNvPr id="173" name="Triangle"/>
          <p:cNvSpPr/>
          <p:nvPr/>
        </p:nvSpPr>
        <p:spPr>
          <a:xfrm rot="2651250">
            <a:off x="11158465" y="6018627"/>
            <a:ext cx="1470058" cy="14978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65FB0"/>
          </a:solidFill>
          <a:ln w="12700">
            <a:miter lim="400000"/>
          </a:ln>
        </p:spPr>
        <p:txBody>
          <a:bodyPr lIns="101600" tIns="101600" rIns="101600" bIns="101600" anchor="ctr"/>
          <a:lstStyle/>
          <a:p>
            <a:pPr defTabSz="457200">
              <a:lnSpc>
                <a:spcPct val="80000"/>
              </a:lnSpc>
              <a:spcBef>
                <a:spcPts val="1000"/>
              </a:spcBef>
              <a:defRPr sz="1000" spc="-9">
                <a:solidFill>
                  <a:srgbClr val="FFFFFF"/>
                </a:solidFill>
                <a:latin typeface="Avenir Next"/>
                <a:ea typeface="Avenir Next"/>
                <a:cs typeface="Avenir Next"/>
                <a:sym typeface="Avenir Next"/>
              </a:defRPr>
            </a:pPr>
            <a:endParaRPr/>
          </a:p>
        </p:txBody>
      </p:sp>
      <p:sp>
        <p:nvSpPr>
          <p:cNvPr id="174" name="Prochaines étapes"/>
          <p:cNvSpPr txBox="1"/>
          <p:nvPr/>
        </p:nvSpPr>
        <p:spPr>
          <a:xfrm>
            <a:off x="921579" y="518583"/>
            <a:ext cx="348691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80000"/>
              </a:lnSpc>
              <a:spcBef>
                <a:spcPts val="1000"/>
              </a:spcBef>
              <a:defRPr sz="3000" spc="-29">
                <a:solidFill>
                  <a:srgbClr val="262261"/>
                </a:solidFill>
                <a:latin typeface="Avenir Next"/>
                <a:ea typeface="Avenir Next"/>
                <a:cs typeface="Avenir Next"/>
                <a:sym typeface="Avenir Next"/>
              </a:defRPr>
            </a:lvl1pPr>
          </a:lstStyle>
          <a:p>
            <a:r>
              <a:t>Prochaines étapes </a:t>
            </a:r>
          </a:p>
        </p:txBody>
      </p:sp>
      <p:sp>
        <p:nvSpPr>
          <p:cNvPr id="175" name="Le cycle II débute le 16 avril. Les équipes aborderons les besoins des employeurs et des nouveaux arrivants.…"/>
          <p:cNvSpPr txBox="1"/>
          <p:nvPr/>
        </p:nvSpPr>
        <p:spPr>
          <a:xfrm>
            <a:off x="1111305" y="1187828"/>
            <a:ext cx="10782190" cy="3014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marL="330729" indent="-203729" algn="l" defTabSz="457200">
              <a:lnSpc>
                <a:spcPts val="4100"/>
              </a:lnSpc>
              <a:buSzPct val="100000"/>
              <a:buChar char="•"/>
              <a:defRPr sz="2000" b="0">
                <a:latin typeface="Avenir Next"/>
                <a:ea typeface="Avenir Next"/>
                <a:cs typeface="Avenir Next"/>
                <a:sym typeface="Avenir Next"/>
              </a:defRPr>
            </a:pPr>
            <a:r>
              <a:rPr dirty="0"/>
              <a:t>Le cycle II débute le 16 avril. Les équipes aborderons les besoins des employeurs et des nouveaux arrivants.</a:t>
            </a:r>
          </a:p>
          <a:p>
            <a:pPr marL="330729" indent="-203729" algn="l" defTabSz="457200">
              <a:lnSpc>
                <a:spcPts val="4100"/>
              </a:lnSpc>
              <a:buSzPct val="100000"/>
              <a:buChar char="•"/>
              <a:defRPr sz="2000" b="0">
                <a:latin typeface="Avenir Next"/>
                <a:ea typeface="Avenir Next"/>
                <a:cs typeface="Avenir Next"/>
                <a:sym typeface="Avenir Next"/>
              </a:defRPr>
            </a:pPr>
            <a:r>
              <a:rPr dirty="0"/>
              <a:t>L’équipe NouLAB offre appuie constamment les équipes poursuivant le travail sur leurs prototypes</a:t>
            </a:r>
          </a:p>
          <a:p>
            <a:pPr marL="330729" indent="-203729" algn="l" defTabSz="457200">
              <a:lnSpc>
                <a:spcPts val="4100"/>
              </a:lnSpc>
              <a:buSzPct val="100000"/>
              <a:buChar char="•"/>
              <a:defRPr sz="2000" b="0">
                <a:latin typeface="Avenir Next"/>
                <a:ea typeface="Avenir Next"/>
                <a:cs typeface="Avenir Next"/>
                <a:sym typeface="Avenir Next"/>
              </a:defRPr>
            </a:pPr>
            <a:r>
              <a:rPr dirty="0"/>
              <a:t>Partager les apprentissages à l’échelle nationale sur des initiatives similaires</a:t>
            </a:r>
            <a:endParaRPr sz="1200" dirty="0">
              <a:latin typeface="Times"/>
              <a:ea typeface="Times"/>
              <a:cs typeface="Times"/>
              <a:sym typeface="Times"/>
            </a:endParaRPr>
          </a:p>
          <a:p>
            <a:pPr algn="l" defTabSz="457200">
              <a:lnSpc>
                <a:spcPct val="110000"/>
              </a:lnSpc>
              <a:spcBef>
                <a:spcPts val="1000"/>
              </a:spcBef>
              <a:defRPr sz="1800" b="0" spc="-18">
                <a:solidFill>
                  <a:srgbClr val="343459"/>
                </a:solidFill>
                <a:latin typeface="Avenir Next"/>
                <a:ea typeface="Avenir Next"/>
                <a:cs typeface="Avenir Next"/>
                <a:sym typeface="Avenir Next"/>
              </a:defRPr>
            </a:pPr>
            <a:r>
              <a:rPr dirty="0"/>
              <a:t/>
            </a:r>
            <a:br>
              <a:rPr dirty="0"/>
            </a:br>
            <a:endParaRPr dirty="0"/>
          </a:p>
        </p:txBody>
      </p:sp>
    </p:spTree>
  </p:cSld>
  <p:clrMapOvr>
    <a:masterClrMapping/>
  </p:clrMapOvr>
  <mc:AlternateContent xmlns:mc="http://schemas.openxmlformats.org/markup-compatibility/2006" xmlns:p14="http://schemas.microsoft.com/office/powerpoint/2010/main">
    <mc:Choice Requires="p14">
      <p:transition spd="slow" p14:dur="2000">
        <p14:prism dir="r"/>
      </p:transition>
    </mc:Choice>
    <mc:Fallback xmlns="">
      <p:transition spd="slow">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646</Words>
  <Application>Microsoft Macintosh PowerPoint</Application>
  <PresentationFormat>Custom</PresentationFormat>
  <Paragraphs>126</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Avenir Next</vt:lpstr>
      <vt:lpstr>Avenir Next Demi Bold</vt:lpstr>
      <vt:lpstr>Helvetica</vt:lpstr>
      <vt:lpstr>Helvetica Light</vt:lpstr>
      <vt:lpstr>Helvetica Neue</vt:lpstr>
      <vt:lpstr>Helvetica Neue Light</vt:lpstr>
      <vt:lpstr>Helvetica Neue Medium</vt:lpstr>
      <vt:lpstr>Helvetica Neue Thin</vt:lpstr>
      <vt:lpstr>Times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cp:revision>
  <dcterms:modified xsi:type="dcterms:W3CDTF">2018-03-19T18:37:29Z</dcterms:modified>
</cp:coreProperties>
</file>