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4"/>
  </p:normalViewPr>
  <p:slideViewPr>
    <p:cSldViewPr snapToGrid="0" snapToObjects="1">
      <p:cViewPr varScale="1">
        <p:scale>
          <a:sx n="66" d="100"/>
          <a:sy n="66" d="100"/>
        </p:scale>
        <p:origin x="1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_MG_6455.jpg" descr="_MG_6455.jpg"/>
          <p:cNvPicPr>
            <a:picLocks noChangeAspect="1"/>
          </p:cNvPicPr>
          <p:nvPr/>
        </p:nvPicPr>
        <p:blipFill>
          <a:blip r:embed="rId2">
            <a:alphaModFix amt="47820"/>
            <a:extLst/>
          </a:blip>
          <a:srcRect r="62817" b="28317"/>
          <a:stretch>
            <a:fillRect/>
          </a:stretch>
        </p:blipFill>
        <p:spPr>
          <a:xfrm>
            <a:off x="5889288" y="672525"/>
            <a:ext cx="6204745" cy="7801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19" extrusionOk="0">
                <a:moveTo>
                  <a:pt x="16288" y="0"/>
                </a:moveTo>
                <a:lnTo>
                  <a:pt x="2252" y="10863"/>
                </a:lnTo>
                <a:cubicBezTo>
                  <a:pt x="751" y="12024"/>
                  <a:pt x="0" y="13547"/>
                  <a:pt x="0" y="15070"/>
                </a:cubicBezTo>
                <a:cubicBezTo>
                  <a:pt x="0" y="16593"/>
                  <a:pt x="751" y="18115"/>
                  <a:pt x="2252" y="19277"/>
                </a:cubicBezTo>
                <a:cubicBezTo>
                  <a:pt x="5254" y="21600"/>
                  <a:pt x="10122" y="21600"/>
                  <a:pt x="13124" y="19277"/>
                </a:cubicBezTo>
                <a:lnTo>
                  <a:pt x="21600" y="12717"/>
                </a:lnTo>
                <a:lnTo>
                  <a:pt x="21600" y="0"/>
                </a:lnTo>
                <a:lnTo>
                  <a:pt x="16288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0" name="Economic Immigration Lab"/>
          <p:cNvSpPr txBox="1">
            <a:spLocks noGrp="1"/>
          </p:cNvSpPr>
          <p:nvPr>
            <p:ph type="ctrTitle"/>
          </p:nvPr>
        </p:nvSpPr>
        <p:spPr>
          <a:xfrm>
            <a:off x="1270000" y="1638300"/>
            <a:ext cx="10464800" cy="1130300"/>
          </a:xfrm>
          <a:prstGeom prst="rect">
            <a:avLst/>
          </a:prstGeom>
        </p:spPr>
        <p:txBody>
          <a:bodyPr/>
          <a:lstStyle>
            <a:lvl1pPr algn="l" defTabSz="457200">
              <a:lnSpc>
                <a:spcPct val="80000"/>
              </a:lnSpc>
              <a:defRPr sz="5700" b="1">
                <a:solidFill>
                  <a:srgbClr val="343457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Economic Immigration Lab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8213" y="7891073"/>
            <a:ext cx="4046130" cy="855083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Cycle One…"/>
          <p:cNvSpPr txBox="1"/>
          <p:nvPr/>
        </p:nvSpPr>
        <p:spPr>
          <a:xfrm>
            <a:off x="1587753" y="3079749"/>
            <a:ext cx="4241293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80000"/>
              </a:lnSpc>
              <a:defRPr sz="4000">
                <a:solidFill>
                  <a:schemeClr val="accent1">
                    <a:hueOff val="114395"/>
                    <a:lumOff val="-249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Cycle One </a:t>
            </a:r>
          </a:p>
          <a:p>
            <a:pPr algn="l" defTabSz="457200">
              <a:lnSpc>
                <a:spcPct val="80000"/>
              </a:lnSpc>
              <a:defRPr sz="4000">
                <a:solidFill>
                  <a:schemeClr val="accent1">
                    <a:hueOff val="114395"/>
                    <a:lumOff val="-249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Summary Report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r2ZIhHRspbVizgk9HFMw5bfa3hBg9UAMcHj8vF1tWlQElRu4TlcqtJIgHrbfipmA-RLOU69ZJpnUViqNIYDAIN9Ev8KLF6bDdEdlZv020pUAnaWbhOphLxS7_BmZyNAJpSm3ghjL.jpg" descr="r2ZIhHRspbVizgk9HFMw5bfa3hBg9UAMcHj8vF1tWlQElRu4TlcqtJIgHrbfipmA-RLOU69ZJpnUViqNIYDAIN9Ev8KLF6bDdEdlZv020pUAnaWbhOphLxS7_BmZyNAJpSm3ghjL.jpg"/>
          <p:cNvPicPr>
            <a:picLocks noChangeAspect="1"/>
          </p:cNvPicPr>
          <p:nvPr/>
        </p:nvPicPr>
        <p:blipFill>
          <a:blip r:embed="rId2">
            <a:extLst/>
          </a:blip>
          <a:srcRect b="10968"/>
          <a:stretch>
            <a:fillRect/>
          </a:stretch>
        </p:blipFill>
        <p:spPr>
          <a:xfrm>
            <a:off x="8909074" y="8011914"/>
            <a:ext cx="2703778" cy="160379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he Lab participants were on a mission to discover answers to these questions:…"/>
          <p:cNvSpPr txBox="1"/>
          <p:nvPr/>
        </p:nvSpPr>
        <p:spPr>
          <a:xfrm>
            <a:off x="1156265" y="3586004"/>
            <a:ext cx="10692270" cy="391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457200">
              <a:lnSpc>
                <a:spcPct val="110000"/>
              </a:lnSpc>
              <a:spcBef>
                <a:spcPts val="1000"/>
              </a:spcBef>
              <a:defRPr spc="-24">
                <a:solidFill>
                  <a:srgbClr val="355DA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The Lab participants were on a mission to discover answers to these questions:</a:t>
            </a:r>
          </a:p>
          <a:p>
            <a:pPr indent="179999" algn="l" defTabSz="457200">
              <a:lnSpc>
                <a:spcPct val="110000"/>
              </a:lnSpc>
              <a:spcBef>
                <a:spcPts val="1000"/>
              </a:spcBef>
              <a:defRPr b="0" i="1" spc="-2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How might we become leaders at attracting, welcoming and retaining newcomers to contribute to the economy of New Brunswick? </a:t>
            </a:r>
          </a:p>
          <a:p>
            <a:pPr indent="179999" algn="l" defTabSz="457200">
              <a:lnSpc>
                <a:spcPct val="110000"/>
              </a:lnSpc>
              <a:spcBef>
                <a:spcPts val="1000"/>
              </a:spcBef>
              <a:defRPr b="0" i="1" spc="-2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How might we help newcomers to find meaningful employment and feel part of the New Brunswick community? </a:t>
            </a:r>
          </a:p>
          <a:p>
            <a:pPr indent="179999" algn="l" defTabSz="457200">
              <a:lnSpc>
                <a:spcPct val="110000"/>
              </a:lnSpc>
              <a:spcBef>
                <a:spcPts val="1000"/>
              </a:spcBef>
              <a:defRPr b="0" i="1" spc="-2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How might we help employers find talent to grow their businesses?</a:t>
            </a:r>
          </a:p>
        </p:txBody>
      </p:sp>
      <p:sp>
        <p:nvSpPr>
          <p:cNvPr id="126" name="34 Participants"/>
          <p:cNvSpPr txBox="1"/>
          <p:nvPr/>
        </p:nvSpPr>
        <p:spPr>
          <a:xfrm>
            <a:off x="4975097" y="1447800"/>
            <a:ext cx="305460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chemeClr val="accent1">
                    <a:hueOff val="114395"/>
                    <a:lumOff val="-249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34 Participants</a:t>
            </a:r>
          </a:p>
        </p:txBody>
      </p:sp>
      <p:sp>
        <p:nvSpPr>
          <p:cNvPr id="127" name="Settlement Sector"/>
          <p:cNvSpPr txBox="1"/>
          <p:nvPr/>
        </p:nvSpPr>
        <p:spPr>
          <a:xfrm>
            <a:off x="1653414" y="844550"/>
            <a:ext cx="258592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Settlement Sector</a:t>
            </a:r>
          </a:p>
        </p:txBody>
      </p:sp>
      <p:sp>
        <p:nvSpPr>
          <p:cNvPr id="128" name="Private Sector"/>
          <p:cNvSpPr txBox="1"/>
          <p:nvPr/>
        </p:nvSpPr>
        <p:spPr>
          <a:xfrm>
            <a:off x="1941755" y="1888682"/>
            <a:ext cx="200924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Private Sector</a:t>
            </a:r>
          </a:p>
        </p:txBody>
      </p:sp>
      <p:sp>
        <p:nvSpPr>
          <p:cNvPr id="129" name="Government"/>
          <p:cNvSpPr txBox="1"/>
          <p:nvPr/>
        </p:nvSpPr>
        <p:spPr>
          <a:xfrm>
            <a:off x="9100464" y="1715651"/>
            <a:ext cx="186507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Government</a:t>
            </a:r>
          </a:p>
        </p:txBody>
      </p:sp>
      <p:sp>
        <p:nvSpPr>
          <p:cNvPr id="130" name="Newcomers"/>
          <p:cNvSpPr txBox="1"/>
          <p:nvPr/>
        </p:nvSpPr>
        <p:spPr>
          <a:xfrm>
            <a:off x="8450698" y="844550"/>
            <a:ext cx="1776071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Newcomers</a:t>
            </a:r>
          </a:p>
        </p:txBody>
      </p:sp>
      <p:sp>
        <p:nvSpPr>
          <p:cNvPr id="131" name="Academia"/>
          <p:cNvSpPr txBox="1"/>
          <p:nvPr/>
        </p:nvSpPr>
        <p:spPr>
          <a:xfrm>
            <a:off x="5742685" y="527050"/>
            <a:ext cx="151942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Academia</a:t>
            </a:r>
          </a:p>
        </p:txBody>
      </p:sp>
      <p:sp>
        <p:nvSpPr>
          <p:cNvPr id="132" name="8 Prototypes"/>
          <p:cNvSpPr txBox="1"/>
          <p:nvPr/>
        </p:nvSpPr>
        <p:spPr>
          <a:xfrm>
            <a:off x="4111988" y="2586752"/>
            <a:ext cx="185135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8 Prototypes</a:t>
            </a:r>
          </a:p>
        </p:txBody>
      </p:sp>
      <p:sp>
        <p:nvSpPr>
          <p:cNvPr id="133" name="9 Workshop days"/>
          <p:cNvSpPr txBox="1"/>
          <p:nvPr/>
        </p:nvSpPr>
        <p:spPr>
          <a:xfrm>
            <a:off x="7153148" y="2586752"/>
            <a:ext cx="250850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9 Workshop days</a:t>
            </a:r>
          </a:p>
        </p:txBody>
      </p:sp>
      <p:pic>
        <p:nvPicPr>
          <p:cNvPr id="134" name="_MG_5154.jpg" descr="_MG_5154.jpg"/>
          <p:cNvPicPr>
            <a:picLocks noChangeAspect="1"/>
          </p:cNvPicPr>
          <p:nvPr/>
        </p:nvPicPr>
        <p:blipFill>
          <a:blip r:embed="rId3">
            <a:extLst/>
          </a:blip>
          <a:srcRect b="16109"/>
          <a:stretch>
            <a:fillRect/>
          </a:stretch>
        </p:blipFill>
        <p:spPr>
          <a:xfrm>
            <a:off x="5243909" y="8053189"/>
            <a:ext cx="2720123" cy="1521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_MG_6455.jpg" descr="_MG_6455.jpg"/>
          <p:cNvPicPr>
            <a:picLocks noChangeAspect="1"/>
          </p:cNvPicPr>
          <p:nvPr/>
        </p:nvPicPr>
        <p:blipFill>
          <a:blip r:embed="rId4">
            <a:extLst/>
          </a:blip>
          <a:srcRect b="13142"/>
          <a:stretch>
            <a:fillRect/>
          </a:stretch>
        </p:blipFill>
        <p:spPr>
          <a:xfrm>
            <a:off x="1593826" y="8047632"/>
            <a:ext cx="2705148" cy="15324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Key Insights"/>
          <p:cNvSpPr txBox="1"/>
          <p:nvPr/>
        </p:nvSpPr>
        <p:spPr>
          <a:xfrm>
            <a:off x="1039411" y="604822"/>
            <a:ext cx="2600616" cy="704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457200">
              <a:lnSpc>
                <a:spcPct val="80000"/>
              </a:lnSpc>
              <a:spcBef>
                <a:spcPts val="1000"/>
              </a:spcBef>
              <a:defRPr sz="3100" spc="-31">
                <a:solidFill>
                  <a:srgbClr val="343457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Key Insights</a:t>
            </a:r>
          </a:p>
        </p:txBody>
      </p:sp>
      <p:sp>
        <p:nvSpPr>
          <p:cNvPr id="138" name="Employer Experience"/>
          <p:cNvSpPr txBox="1"/>
          <p:nvPr/>
        </p:nvSpPr>
        <p:spPr>
          <a:xfrm>
            <a:off x="1452376" y="1189814"/>
            <a:ext cx="3586552" cy="704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 defTabSz="457200">
              <a:lnSpc>
                <a:spcPct val="80000"/>
              </a:lnSpc>
              <a:spcBef>
                <a:spcPts val="1000"/>
              </a:spcBef>
              <a:defRPr sz="2200" i="1" spc="-22">
                <a:solidFill>
                  <a:srgbClr val="436DB8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2400" dirty="0"/>
              <a:t>Employer Experience</a:t>
            </a:r>
          </a:p>
        </p:txBody>
      </p:sp>
      <p:sp>
        <p:nvSpPr>
          <p:cNvPr id="139" name="Employers unaware of the benefits of hiring immigrants…"/>
          <p:cNvSpPr txBox="1"/>
          <p:nvPr/>
        </p:nvSpPr>
        <p:spPr>
          <a:xfrm>
            <a:off x="1668400" y="1863665"/>
            <a:ext cx="10137437" cy="2142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228600" indent="-228600" algn="l" defTabSz="457200">
              <a:lnSpc>
                <a:spcPct val="110000"/>
              </a:lnSpc>
              <a:spcBef>
                <a:spcPts val="1000"/>
              </a:spcBef>
              <a:buSzPct val="100000"/>
              <a:buChar char="•"/>
              <a:defRPr sz="2000" b="0" spc="-19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Employers unaware of the benefits of hiring immigrants</a:t>
            </a:r>
          </a:p>
          <a:p>
            <a:pPr marL="228600" indent="-228600" algn="l" defTabSz="457200">
              <a:lnSpc>
                <a:spcPct val="110000"/>
              </a:lnSpc>
              <a:spcBef>
                <a:spcPts val="1000"/>
              </a:spcBef>
              <a:buSzPct val="100000"/>
              <a:buChar char="•"/>
              <a:defRPr sz="2000" b="0" spc="-19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 hiring needs of employers are not well understood or communicated </a:t>
            </a:r>
          </a:p>
          <a:p>
            <a:pPr marL="228600" indent="-228600" algn="l" defTabSz="457200">
              <a:lnSpc>
                <a:spcPct val="110000"/>
              </a:lnSpc>
              <a:spcBef>
                <a:spcPts val="1000"/>
              </a:spcBef>
              <a:buSzPct val="100000"/>
              <a:buChar char="•"/>
              <a:defRPr sz="2000" b="0" spc="-19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 resources available to employers are confusing, and poorly communicated. Employers need a simpler way to understand the resources that are available, and how to take advantage of them</a:t>
            </a:r>
          </a:p>
        </p:txBody>
      </p:sp>
      <p:sp>
        <p:nvSpPr>
          <p:cNvPr id="140" name="Newcomer Experience"/>
          <p:cNvSpPr txBox="1"/>
          <p:nvPr/>
        </p:nvSpPr>
        <p:spPr>
          <a:xfrm>
            <a:off x="1469309" y="4109819"/>
            <a:ext cx="3569619" cy="451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457200">
              <a:lnSpc>
                <a:spcPct val="80000"/>
              </a:lnSpc>
              <a:spcBef>
                <a:spcPts val="1000"/>
              </a:spcBef>
              <a:defRPr sz="2200" i="1" spc="-22">
                <a:solidFill>
                  <a:srgbClr val="436DB8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2400" dirty="0"/>
              <a:t>Newcomer Experience</a:t>
            </a:r>
          </a:p>
        </p:txBody>
      </p:sp>
      <p:sp>
        <p:nvSpPr>
          <p:cNvPr id="141" name="Mismatch between how NB is presented to potential immigrants, and the reality…"/>
          <p:cNvSpPr txBox="1"/>
          <p:nvPr/>
        </p:nvSpPr>
        <p:spPr>
          <a:xfrm>
            <a:off x="1668400" y="4637386"/>
            <a:ext cx="10137437" cy="5140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228600" indent="-228600" algn="l" defTabSz="457200">
              <a:lnSpc>
                <a:spcPct val="110000"/>
              </a:lnSpc>
              <a:spcBef>
                <a:spcPts val="1000"/>
              </a:spcBef>
              <a:buSzPct val="100000"/>
              <a:buChar char="•"/>
              <a:defRPr sz="2000" b="0" spc="-19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Mismatch between how NB is presented to potential immigrants, and the reality</a:t>
            </a:r>
          </a:p>
          <a:p>
            <a:pPr marL="228600" indent="-228600" algn="l" defTabSz="457200">
              <a:lnSpc>
                <a:spcPct val="110000"/>
              </a:lnSpc>
              <a:spcBef>
                <a:spcPts val="1000"/>
              </a:spcBef>
              <a:buSzPct val="100000"/>
              <a:buChar char="•"/>
              <a:defRPr sz="2000" b="0" spc="-19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Meaningful integration of newcomer families into communities is equally as important as finding a good job - and these are the two biggest indicators for retention</a:t>
            </a:r>
          </a:p>
          <a:p>
            <a:pPr marL="228600" indent="-228600" algn="l" defTabSz="457200">
              <a:lnSpc>
                <a:spcPct val="110000"/>
              </a:lnSpc>
              <a:spcBef>
                <a:spcPts val="1000"/>
              </a:spcBef>
              <a:buSzPct val="100000"/>
              <a:buChar char="•"/>
              <a:defRPr sz="2000" b="0" spc="-19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Newcomer entrepreneurs are unable to meaningfully participate in established business networks due to language and cultural barriers </a:t>
            </a:r>
          </a:p>
          <a:p>
            <a:pPr marL="228600" indent="-228600" algn="l" defTabSz="457200">
              <a:lnSpc>
                <a:spcPct val="110000"/>
              </a:lnSpc>
              <a:spcBef>
                <a:spcPts val="1000"/>
              </a:spcBef>
              <a:buSzPct val="100000"/>
              <a:buChar char="•"/>
              <a:defRPr sz="2000" b="0" spc="-19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Newcomers do not see themselves reflected in the government, and those with power</a:t>
            </a:r>
          </a:p>
          <a:p>
            <a:pPr marL="228600" indent="-228600" algn="l" defTabSz="457200">
              <a:lnSpc>
                <a:spcPct val="110000"/>
              </a:lnSpc>
              <a:spcBef>
                <a:spcPts val="1000"/>
              </a:spcBef>
              <a:buSzPct val="100000"/>
              <a:buChar char="•"/>
              <a:defRPr sz="2000" b="0" spc="-19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International Students unaware of resources available to them to support their integration</a:t>
            </a:r>
          </a:p>
          <a:p>
            <a:pPr marL="228600" indent="-228600" algn="l" defTabSz="457200">
              <a:lnSpc>
                <a:spcPct val="110000"/>
              </a:lnSpc>
              <a:spcBef>
                <a:spcPts val="1000"/>
              </a:spcBef>
              <a:buSzPct val="100000"/>
              <a:buChar char="•"/>
              <a:defRPr sz="2000" b="0" spc="-19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 benefits and the absolute necessity of immigration to NB is not common public knowledge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“We were looking for workers, but instead we got people.”"/>
          <p:cNvSpPr txBox="1"/>
          <p:nvPr/>
        </p:nvSpPr>
        <p:spPr>
          <a:xfrm>
            <a:off x="4254569" y="3395463"/>
            <a:ext cx="8445470" cy="578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 defTabSz="457200">
              <a:lnSpc>
                <a:spcPts val="5100"/>
              </a:lnSpc>
              <a:defRPr sz="2300" i="1">
                <a:solidFill>
                  <a:srgbClr val="929292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“We were looking for workers, but instead we got people.”</a:t>
            </a:r>
          </a:p>
        </p:txBody>
      </p:sp>
      <p:sp>
        <p:nvSpPr>
          <p:cNvPr id="144" name="Prototypes addressing unmet needs of employers"/>
          <p:cNvSpPr txBox="1"/>
          <p:nvPr/>
        </p:nvSpPr>
        <p:spPr>
          <a:xfrm>
            <a:off x="500774" y="4136760"/>
            <a:ext cx="8750795" cy="721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 defTabSz="457200">
              <a:lnSpc>
                <a:spcPct val="80000"/>
              </a:lnSpc>
              <a:spcBef>
                <a:spcPts val="1000"/>
              </a:spcBef>
              <a:defRPr sz="2800" spc="-28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Prototypes addressing unmet needs of employers</a:t>
            </a:r>
          </a:p>
        </p:txBody>
      </p:sp>
      <p:sp>
        <p:nvSpPr>
          <p:cNvPr id="145" name="Employer to Government Connection…"/>
          <p:cNvSpPr txBox="1"/>
          <p:nvPr/>
        </p:nvSpPr>
        <p:spPr>
          <a:xfrm>
            <a:off x="1068438" y="5080330"/>
            <a:ext cx="4973735" cy="4491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457200">
              <a:lnSpc>
                <a:spcPct val="80000"/>
              </a:lnSpc>
              <a:spcBef>
                <a:spcPts val="1000"/>
              </a:spcBef>
              <a:defRPr sz="2200" spc="-22">
                <a:solidFill>
                  <a:srgbClr val="355DA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Employer to Government Connection</a:t>
            </a:r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500" b="0" i="1" spc="-14">
                <a:solidFill>
                  <a:srgbClr val="34345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Connecting employers with relevant government services</a:t>
            </a:r>
          </a:p>
          <a:p>
            <a:pPr algn="just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Purpose</a:t>
            </a:r>
            <a:r>
              <a:t>: To raise awareness about current services available to employers and prototype a screening tool that helps employers assess and identify their hiring needs, and match them with appropriate resources and support.</a:t>
            </a:r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Status</a:t>
            </a:r>
            <a:r>
              <a:t>: Ongoing</a:t>
            </a:r>
          </a:p>
          <a:p>
            <a:pPr algn="just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Team Members:</a:t>
            </a:r>
            <a:r>
              <a:t> Andree Caissie Savoie - Imperial Manufacturing Group , Jake Arbuckle - GNB: Population Growth Division, Marie Thibeault - ACOA, Patrick Richard - ONB, Stephen Alexander- Enterprise Saint John</a:t>
            </a:r>
          </a:p>
        </p:txBody>
      </p:sp>
      <p:sp>
        <p:nvSpPr>
          <p:cNvPr id="146" name="Destination NB…"/>
          <p:cNvSpPr txBox="1"/>
          <p:nvPr/>
        </p:nvSpPr>
        <p:spPr>
          <a:xfrm>
            <a:off x="7367637" y="5080330"/>
            <a:ext cx="4207238" cy="369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457200">
              <a:lnSpc>
                <a:spcPct val="80000"/>
              </a:lnSpc>
              <a:spcBef>
                <a:spcPts val="1000"/>
              </a:spcBef>
              <a:defRPr sz="2200" spc="-22">
                <a:solidFill>
                  <a:srgbClr val="355DA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Destination NB</a:t>
            </a:r>
          </a:p>
          <a:p>
            <a:pPr algn="just" defTabSz="457200">
              <a:lnSpc>
                <a:spcPct val="110000"/>
              </a:lnSpc>
              <a:spcBef>
                <a:spcPts val="1000"/>
              </a:spcBef>
              <a:defRPr sz="1500" b="0" i="1" spc="-14">
                <a:solidFill>
                  <a:srgbClr val="34345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A “one stop shop” for employers looking to hire newcomers.  This prototype validated a project that the province has already begun working on.</a:t>
            </a:r>
          </a:p>
          <a:p>
            <a:pPr algn="just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Purpose</a:t>
            </a:r>
            <a:r>
              <a:t>: To help employers navigate the resources available to recruit and retain newcomers. </a:t>
            </a:r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Status</a:t>
            </a:r>
            <a:r>
              <a:t>: Ongoing</a:t>
            </a:r>
          </a:p>
          <a:p>
            <a:pPr algn="just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Team Members:</a:t>
            </a:r>
            <a:r>
              <a:t>  Ashley Noel - PETL, Kari Cheyne - MAGMA, Natalie Condron - IRCC, Abby David - NBMC</a:t>
            </a:r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200" b="0" spc="-12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pic>
        <p:nvPicPr>
          <p:cNvPr id="147" name="-5JJNAV4D9s73mzb_JEAonTIoH17glHf2UOb7t798gaoo46ZRI7vkxEIVEhJJaZoReB9Q7uRe0x62ZoEjI6_nvnK7KKNrHnRUCl3jNOEbApzZIAaBZIRyh1QOWn_Byy_1Z2JZbdf.jpg" descr="-5JJNAV4D9s73mzb_JEAonTIoH17glHf2UOb7t798gaoo46ZRI7vkxEIVEhJJaZoReB9Q7uRe0x62ZoEjI6_nvnK7KKNrHnRUCl3jNOEbApzZIAaBZIRyh1QOWn_Byy_1Z2JZbdf.jpg"/>
          <p:cNvPicPr>
            <a:picLocks noChangeAspect="1"/>
          </p:cNvPicPr>
          <p:nvPr/>
        </p:nvPicPr>
        <p:blipFill>
          <a:blip r:embed="rId2">
            <a:extLst/>
          </a:blip>
          <a:srcRect l="1" t="12604" r="3114" b="31299"/>
          <a:stretch>
            <a:fillRect/>
          </a:stretch>
        </p:blipFill>
        <p:spPr>
          <a:xfrm>
            <a:off x="3933482" y="-33536"/>
            <a:ext cx="9087645" cy="3505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48" name="Square"/>
          <p:cNvSpPr/>
          <p:nvPr/>
        </p:nvSpPr>
        <p:spPr>
          <a:xfrm rot="16200000">
            <a:off x="3904963" y="-22942"/>
            <a:ext cx="1942418" cy="1942418"/>
          </a:xfrm>
          <a:prstGeom prst="rect">
            <a:avLst/>
          </a:prstGeom>
          <a:solidFill>
            <a:srgbClr val="365FB0">
              <a:alpha val="44749"/>
            </a:srgbClr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defTabSz="457200">
              <a:lnSpc>
                <a:spcPct val="80000"/>
              </a:lnSpc>
              <a:spcBef>
                <a:spcPts val="1000"/>
              </a:spcBef>
              <a:defRPr sz="1000" spc="-9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49" name="Shape"/>
          <p:cNvSpPr/>
          <p:nvPr/>
        </p:nvSpPr>
        <p:spPr>
          <a:xfrm rot="10800000">
            <a:off x="5852924" y="919974"/>
            <a:ext cx="1942418" cy="970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78" extrusionOk="0">
                <a:moveTo>
                  <a:pt x="0" y="0"/>
                </a:moveTo>
                <a:cubicBezTo>
                  <a:pt x="0" y="5037"/>
                  <a:pt x="1050" y="10070"/>
                  <a:pt x="3159" y="13913"/>
                </a:cubicBezTo>
                <a:cubicBezTo>
                  <a:pt x="7377" y="21600"/>
                  <a:pt x="14217" y="21600"/>
                  <a:pt x="18434" y="13913"/>
                </a:cubicBezTo>
                <a:cubicBezTo>
                  <a:pt x="20543" y="10070"/>
                  <a:pt x="21600" y="5037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1DFF0">
              <a:alpha val="57125"/>
            </a:srgbClr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defTabSz="457200">
              <a:lnSpc>
                <a:spcPct val="80000"/>
              </a:lnSpc>
              <a:spcBef>
                <a:spcPts val="1000"/>
              </a:spcBef>
              <a:defRPr sz="1000" spc="-9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rototypes addressing unmet needs of newcomers"/>
          <p:cNvSpPr txBox="1"/>
          <p:nvPr/>
        </p:nvSpPr>
        <p:spPr>
          <a:xfrm>
            <a:off x="270990" y="416626"/>
            <a:ext cx="8811505" cy="55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457200">
              <a:lnSpc>
                <a:spcPct val="80000"/>
              </a:lnSpc>
              <a:spcBef>
                <a:spcPts val="1000"/>
              </a:spcBef>
              <a:defRPr sz="2800" spc="-28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Prototypes addressing unmet needs of newcomers</a:t>
            </a:r>
          </a:p>
        </p:txBody>
      </p:sp>
      <p:pic>
        <p:nvPicPr>
          <p:cNvPr id="152" name="_MG_5168.jpg" descr="_MG_5168.jpg"/>
          <p:cNvPicPr>
            <a:picLocks noChangeAspect="1"/>
          </p:cNvPicPr>
          <p:nvPr/>
        </p:nvPicPr>
        <p:blipFill>
          <a:blip r:embed="rId2">
            <a:extLst/>
          </a:blip>
          <a:srcRect l="8550" t="6896" r="40795" b="3"/>
          <a:stretch>
            <a:fillRect/>
          </a:stretch>
        </p:blipFill>
        <p:spPr>
          <a:xfrm>
            <a:off x="9245566" y="4127"/>
            <a:ext cx="3759201" cy="3679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3" name="Triangle"/>
          <p:cNvSpPr/>
          <p:nvPr/>
        </p:nvSpPr>
        <p:spPr>
          <a:xfrm rot="5400000">
            <a:off x="9409079" y="110926"/>
            <a:ext cx="3432176" cy="3740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65FB0">
              <a:alpha val="50000"/>
            </a:srgbClr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defTabSz="457200">
              <a:lnSpc>
                <a:spcPct val="80000"/>
              </a:lnSpc>
              <a:spcBef>
                <a:spcPts val="1000"/>
              </a:spcBef>
              <a:defRPr sz="1000" spc="-9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54" name="Community Engagement…"/>
          <p:cNvSpPr txBox="1"/>
          <p:nvPr/>
        </p:nvSpPr>
        <p:spPr>
          <a:xfrm>
            <a:off x="746744" y="4968407"/>
            <a:ext cx="5198072" cy="4351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457200">
              <a:lnSpc>
                <a:spcPct val="80000"/>
              </a:lnSpc>
              <a:spcBef>
                <a:spcPts val="1000"/>
              </a:spcBef>
              <a:defRPr sz="2200" spc="-22">
                <a:solidFill>
                  <a:srgbClr val="355DA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Community Engagement </a:t>
            </a:r>
          </a:p>
          <a:p>
            <a:pPr algn="just" defTabSz="457200">
              <a:lnSpc>
                <a:spcPct val="110000"/>
              </a:lnSpc>
              <a:spcBef>
                <a:spcPts val="1000"/>
              </a:spcBef>
              <a:defRPr sz="1500" b="0" i="1" spc="-14">
                <a:solidFill>
                  <a:srgbClr val="34345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rPr dirty="0"/>
              <a:t>A toolkit for community events to bridge newcomer communities and settled communities</a:t>
            </a:r>
          </a:p>
          <a:p>
            <a:pPr algn="just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 dirty="0"/>
              <a:t>Purpose</a:t>
            </a:r>
            <a:r>
              <a:rPr dirty="0"/>
              <a:t>: To enhance the current model of interaction between locals and newcomers in order to allow them to settle and integrate better in our workforce and in our community.</a:t>
            </a:r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 dirty="0"/>
              <a:t>Status</a:t>
            </a:r>
            <a:r>
              <a:rPr dirty="0"/>
              <a:t>: Ongoing</a:t>
            </a:r>
          </a:p>
          <a:p>
            <a:pPr algn="just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 dirty="0"/>
              <a:t>Team Members:</a:t>
            </a:r>
            <a:r>
              <a:rPr dirty="0"/>
              <a:t>  Sebastián Salazar- City of Fredericton, Diluckshnie Jayawardena - Sitel, Leticia Leon de Gante - LIP Fredericton, Lisa Bamford de Gante - Fredericton Multicultural Association, Nicolas Bertrand -  Steps2Canada, Tiziana Zevallos - UNB</a:t>
            </a:r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200" b="0" spc="-12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dirty="0"/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200" b="0" spc="-12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dirty="0"/>
          </a:p>
        </p:txBody>
      </p:sp>
      <p:sp>
        <p:nvSpPr>
          <p:cNvPr id="155" name="Dreamweavers…"/>
          <p:cNvSpPr txBox="1"/>
          <p:nvPr/>
        </p:nvSpPr>
        <p:spPr>
          <a:xfrm>
            <a:off x="6851305" y="5214337"/>
            <a:ext cx="5026178" cy="38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457200">
              <a:lnSpc>
                <a:spcPct val="80000"/>
              </a:lnSpc>
              <a:spcBef>
                <a:spcPts val="1000"/>
              </a:spcBef>
              <a:defRPr sz="2200" spc="-22">
                <a:solidFill>
                  <a:srgbClr val="355DA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Dreamweavers</a:t>
            </a:r>
          </a:p>
          <a:p>
            <a:pPr algn="just" defTabSz="457200">
              <a:lnSpc>
                <a:spcPct val="110000"/>
              </a:lnSpc>
              <a:spcBef>
                <a:spcPts val="1000"/>
              </a:spcBef>
              <a:defRPr sz="1500" b="0" i="1" spc="-14">
                <a:solidFill>
                  <a:srgbClr val="34345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Support for educators including: package of resources, train the trainer programming, grant program, and community of practice</a:t>
            </a:r>
          </a:p>
          <a:p>
            <a:pPr algn="just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Purpose</a:t>
            </a:r>
            <a:r>
              <a:t>: Helping educators around New Brunswick address the cultural gap between locals and newcomers</a:t>
            </a:r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Status</a:t>
            </a:r>
            <a:r>
              <a:t>: Ongoing</a:t>
            </a:r>
          </a:p>
          <a:p>
            <a:pPr algn="just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Team Members:</a:t>
            </a:r>
            <a:r>
              <a:t>  Lauren Sears - Common Good Solutions, Kathy Whynot - Department of Education and Early Childhood Development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r>
              <a:t>, Heather Keats - PETL</a:t>
            </a:r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200" b="0" spc="-12"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200" b="0" spc="-12"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200" b="0" spc="-12"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56" name="Newcomer to Influencer…"/>
          <p:cNvSpPr txBox="1"/>
          <p:nvPr/>
        </p:nvSpPr>
        <p:spPr>
          <a:xfrm>
            <a:off x="1337171" y="1161031"/>
            <a:ext cx="6679143" cy="38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457200">
              <a:lnSpc>
                <a:spcPct val="80000"/>
              </a:lnSpc>
              <a:spcBef>
                <a:spcPts val="1000"/>
              </a:spcBef>
              <a:defRPr sz="2200" spc="-22">
                <a:solidFill>
                  <a:srgbClr val="355DA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Newcomer to Influencer</a:t>
            </a:r>
          </a:p>
          <a:p>
            <a:pPr algn="just" defTabSz="457200">
              <a:lnSpc>
                <a:spcPct val="110000"/>
              </a:lnSpc>
              <a:spcBef>
                <a:spcPts val="1000"/>
              </a:spcBef>
              <a:defRPr sz="1500" b="0" i="1" spc="-14">
                <a:solidFill>
                  <a:srgbClr val="34345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Match immigrants with jobs in the government through 1 year internships. Develop a clear on-boarding workbook to help new employees understand their role in the organization.</a:t>
            </a:r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Purpose</a:t>
            </a:r>
            <a:r>
              <a:t>: To improve diversity in government employees and show a clear path between entry-level positions and upper management</a:t>
            </a:r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Status</a:t>
            </a:r>
            <a:r>
              <a:t>: Ongoing and received funding</a:t>
            </a:r>
          </a:p>
          <a:p>
            <a:pPr algn="just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Team Members:</a:t>
            </a:r>
            <a:r>
              <a:t>  Renu Dhayagude - GNB: Executive Council Office, Mikael Hellstrom - UNBSJ, Robert Burroughs - Formerly with NB Student Alliance , Laurie Parris - Multicultural Association of Charlotte County</a:t>
            </a:r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200" b="0" spc="-12"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200" b="0" spc="-12"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200" b="0" spc="-12"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200" b="0" spc="-12"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57" name="‘If we’re not changing our relationships, we’ll stay stuck in the same patterns’"/>
          <p:cNvSpPr txBox="1"/>
          <p:nvPr/>
        </p:nvSpPr>
        <p:spPr>
          <a:xfrm>
            <a:off x="9338832" y="3833658"/>
            <a:ext cx="3572670" cy="1249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 defTabSz="457200">
              <a:lnSpc>
                <a:spcPts val="4800"/>
              </a:lnSpc>
              <a:defRPr sz="2000">
                <a:solidFill>
                  <a:schemeClr val="accent1">
                    <a:hueOff val="114395"/>
                    <a:lumOff val="-249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>
              <a:lnSpc>
                <a:spcPts val="2800"/>
              </a:lnSpc>
            </a:pPr>
            <a:r>
              <a:rPr dirty="0"/>
              <a:t>‘If we’re not changing our relationships, we’ll stay stuck in the same patterns’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Match NB…"/>
          <p:cNvSpPr txBox="1"/>
          <p:nvPr/>
        </p:nvSpPr>
        <p:spPr>
          <a:xfrm>
            <a:off x="4957690" y="3804256"/>
            <a:ext cx="3326487" cy="5904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457200">
              <a:lnSpc>
                <a:spcPct val="80000"/>
              </a:lnSpc>
              <a:spcBef>
                <a:spcPts val="1000"/>
              </a:spcBef>
              <a:defRPr sz="1700" spc="-17">
                <a:solidFill>
                  <a:srgbClr val="355DA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2200" spc="-22"/>
              <a:t>Match NB</a:t>
            </a:r>
            <a:r>
              <a:t>	</a:t>
            </a:r>
          </a:p>
          <a:p>
            <a:pPr algn="just" defTabSz="457200">
              <a:lnSpc>
                <a:spcPct val="110000"/>
              </a:lnSpc>
              <a:spcBef>
                <a:spcPts val="1000"/>
              </a:spcBef>
              <a:defRPr sz="1500" b="0" i="1" spc="-14">
                <a:solidFill>
                  <a:srgbClr val="34345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A matching service for recently settled immigrants to find employers that need their skillset. Like Tinder for employee/ employer matches</a:t>
            </a:r>
          </a:p>
          <a:p>
            <a:pPr algn="just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Purpose</a:t>
            </a:r>
            <a:r>
              <a:t>: Helping those newcomers already here find the jobs appropriate to their skillset and prevent the ongoing skills loss to other provinces</a:t>
            </a:r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Status</a:t>
            </a:r>
            <a:r>
              <a:t>: Ongoing</a:t>
            </a:r>
          </a:p>
          <a:p>
            <a:pPr algn="just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Team Members:</a:t>
            </a:r>
            <a:r>
              <a:t>  Erika Cantu - Steps2Canada, Steven Fecteau - Sunnymel Foods, Rahma Kouraich - Atlantic Human Services</a:t>
            </a:r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200" b="0" spc="-12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200" b="0" spc="-12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60" name="Les Connecteurs…"/>
          <p:cNvSpPr txBox="1"/>
          <p:nvPr/>
        </p:nvSpPr>
        <p:spPr>
          <a:xfrm>
            <a:off x="8925349" y="3713625"/>
            <a:ext cx="3505994" cy="6085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457200">
              <a:lnSpc>
                <a:spcPct val="80000"/>
              </a:lnSpc>
              <a:spcBef>
                <a:spcPts val="1000"/>
              </a:spcBef>
              <a:defRPr sz="2200" spc="-22">
                <a:solidFill>
                  <a:srgbClr val="355DA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Les Connecteurs</a:t>
            </a:r>
          </a:p>
          <a:p>
            <a:pPr algn="just" defTabSz="457200">
              <a:lnSpc>
                <a:spcPct val="110000"/>
              </a:lnSpc>
              <a:spcBef>
                <a:spcPts val="1000"/>
              </a:spcBef>
              <a:defRPr sz="1500" b="0" i="1" spc="-14">
                <a:solidFill>
                  <a:srgbClr val="34345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Improve awareness and access to the SEED program, to ensure the long-term success of newcomer students. </a:t>
            </a:r>
          </a:p>
          <a:p>
            <a:pPr algn="just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Purpose</a:t>
            </a:r>
            <a:r>
              <a:t>: Ensure students are well informed and prepared for life in New Brunswick after graduation. Provide international students with similar supports as NB residents.</a:t>
            </a:r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Status</a:t>
            </a:r>
            <a:r>
              <a:t>: Ongoing</a:t>
            </a:r>
          </a:p>
          <a:p>
            <a:pPr algn="just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Team Members:</a:t>
            </a:r>
            <a:r>
              <a:t>  Leyla Sall - UdeM, Lisa Griffin Ndour - UdeM, Jean-Claude Bagnah - ACOA, Charles Fournier - CAFI</a:t>
            </a:r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200" b="0" spc="-12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200" b="0" spc="-12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200" b="0" spc="-12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t="16643" r="5" b="16640"/>
          <a:stretch>
            <a:fillRect/>
          </a:stretch>
        </p:blipFill>
        <p:spPr>
          <a:xfrm>
            <a:off x="-20283" y="-6921"/>
            <a:ext cx="3505995" cy="3506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95" extrusionOk="0">
                <a:moveTo>
                  <a:pt x="10800" y="0"/>
                </a:moveTo>
                <a:cubicBezTo>
                  <a:pt x="8036" y="0"/>
                  <a:pt x="5273" y="1006"/>
                  <a:pt x="3164" y="3016"/>
                </a:cubicBezTo>
                <a:cubicBezTo>
                  <a:pt x="1055" y="5027"/>
                  <a:pt x="0" y="7661"/>
                  <a:pt x="0" y="10296"/>
                </a:cubicBezTo>
                <a:cubicBezTo>
                  <a:pt x="0" y="12932"/>
                  <a:pt x="1055" y="15568"/>
                  <a:pt x="3164" y="17579"/>
                </a:cubicBezTo>
                <a:cubicBezTo>
                  <a:pt x="7382" y="21600"/>
                  <a:pt x="14221" y="21600"/>
                  <a:pt x="18438" y="17579"/>
                </a:cubicBezTo>
                <a:cubicBezTo>
                  <a:pt x="20547" y="15568"/>
                  <a:pt x="21600" y="12932"/>
                  <a:pt x="21600" y="10296"/>
                </a:cubicBezTo>
                <a:cubicBezTo>
                  <a:pt x="21600" y="7661"/>
                  <a:pt x="20547" y="5027"/>
                  <a:pt x="18438" y="3016"/>
                </a:cubicBezTo>
                <a:cubicBezTo>
                  <a:pt x="16330" y="1006"/>
                  <a:pt x="13564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2" name="Shape"/>
          <p:cNvSpPr/>
          <p:nvPr/>
        </p:nvSpPr>
        <p:spPr>
          <a:xfrm rot="10800000">
            <a:off x="-20331" y="-3522"/>
            <a:ext cx="3506091" cy="1556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78" extrusionOk="0">
                <a:moveTo>
                  <a:pt x="0" y="0"/>
                </a:moveTo>
                <a:cubicBezTo>
                  <a:pt x="0" y="5037"/>
                  <a:pt x="1050" y="10070"/>
                  <a:pt x="3159" y="13913"/>
                </a:cubicBezTo>
                <a:cubicBezTo>
                  <a:pt x="7377" y="21600"/>
                  <a:pt x="14217" y="21600"/>
                  <a:pt x="18434" y="13913"/>
                </a:cubicBezTo>
                <a:cubicBezTo>
                  <a:pt x="20543" y="10070"/>
                  <a:pt x="21600" y="5037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1DFF0">
              <a:alpha val="70000"/>
            </a:srgbClr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defTabSz="457200">
              <a:lnSpc>
                <a:spcPct val="80000"/>
              </a:lnSpc>
              <a:spcBef>
                <a:spcPts val="1000"/>
              </a:spcBef>
              <a:defRPr sz="1000" spc="-9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63" name="Prototypes addressing unmet needs of newcomers"/>
          <p:cNvSpPr txBox="1"/>
          <p:nvPr/>
        </p:nvSpPr>
        <p:spPr>
          <a:xfrm>
            <a:off x="3807536" y="2249997"/>
            <a:ext cx="869172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80000"/>
              </a:lnSpc>
              <a:spcBef>
                <a:spcPts val="1000"/>
              </a:spcBef>
              <a:defRPr sz="2800" spc="-28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Prototypes addressing unmet needs of newcomers</a:t>
            </a:r>
          </a:p>
        </p:txBody>
      </p:sp>
      <p:sp>
        <p:nvSpPr>
          <p:cNvPr id="164" name="Business Immigration…"/>
          <p:cNvSpPr txBox="1"/>
          <p:nvPr/>
        </p:nvSpPr>
        <p:spPr>
          <a:xfrm>
            <a:off x="635222" y="3843579"/>
            <a:ext cx="3924566" cy="4634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l" defTabSz="457200">
              <a:lnSpc>
                <a:spcPct val="80000"/>
              </a:lnSpc>
              <a:spcBef>
                <a:spcPts val="1000"/>
              </a:spcBef>
              <a:defRPr sz="2200" spc="-22">
                <a:solidFill>
                  <a:srgbClr val="355DA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Business Immigration</a:t>
            </a:r>
          </a:p>
          <a:p>
            <a:pPr algn="just" defTabSz="457200">
              <a:lnSpc>
                <a:spcPct val="110000"/>
              </a:lnSpc>
              <a:spcBef>
                <a:spcPts val="1000"/>
              </a:spcBef>
              <a:defRPr sz="1500" b="0" i="1" spc="-14">
                <a:solidFill>
                  <a:srgbClr val="34345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Building a business council for new immigrants and hosting a conference for business immigrants to share knowledge</a:t>
            </a:r>
          </a:p>
          <a:p>
            <a:pPr algn="just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Purpose</a:t>
            </a:r>
            <a:r>
              <a:t>: Support immigrant business owners to meaningfully participate and lobby for their needs.  Make NB known for having a track record of supporting immigrant business people.</a:t>
            </a:r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Status</a:t>
            </a:r>
            <a:r>
              <a:t>: Seeking funding</a:t>
            </a:r>
          </a:p>
          <a:p>
            <a:pPr algn="just" defTabSz="457200">
              <a:lnSpc>
                <a:spcPct val="110000"/>
              </a:lnSpc>
              <a:spcBef>
                <a:spcPts val="1000"/>
              </a:spcBef>
              <a:defRPr sz="1500" b="0" spc="-14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Team Members:</a:t>
            </a:r>
            <a:r>
              <a:t>  Roxanne Reeves - UNB, Adam Luo - ONB, Kinh Huynh - MFCIC Business Services Inc, Janet Moser - Fredericton Chamber of Commerce </a:t>
            </a:r>
            <a:endParaRPr sz="1200" spc="-12"/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200" b="0" spc="-12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sz="1200" spc="-12"/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200" b="0" spc="-12">
                <a:latin typeface="Avenir Next"/>
                <a:ea typeface="Avenir Next"/>
                <a:cs typeface="Avenir Next"/>
                <a:sym typeface="Avenir Next"/>
              </a:defRPr>
            </a:pPr>
            <a:endParaRPr sz="1200" spc="-12"/>
          </a:p>
          <a:p>
            <a:pPr algn="l" defTabSz="457200">
              <a:lnSpc>
                <a:spcPct val="110000"/>
              </a:lnSpc>
              <a:spcBef>
                <a:spcPts val="1000"/>
              </a:spcBef>
              <a:defRPr sz="1200" b="0" spc="-12">
                <a:latin typeface="Avenir Next"/>
                <a:ea typeface="Avenir Next"/>
                <a:cs typeface="Avenir Next"/>
                <a:sym typeface="Avenir Next"/>
              </a:defRPr>
            </a:pPr>
            <a:endParaRPr sz="1200" spc="-12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articipant Feedback"/>
          <p:cNvSpPr txBox="1"/>
          <p:nvPr/>
        </p:nvSpPr>
        <p:spPr>
          <a:xfrm>
            <a:off x="530635" y="578418"/>
            <a:ext cx="6093812" cy="487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457200">
              <a:lnSpc>
                <a:spcPct val="80000"/>
              </a:lnSpc>
              <a:spcBef>
                <a:spcPts val="1000"/>
              </a:spcBef>
              <a:defRPr sz="2800" spc="-28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3200" dirty="0"/>
              <a:t>Participant Feedback</a:t>
            </a:r>
          </a:p>
        </p:txBody>
      </p:sp>
      <p:sp>
        <p:nvSpPr>
          <p:cNvPr id="167" name="Participants were asked to rate the value of the lab experience on scale of 0 to 10"/>
          <p:cNvSpPr txBox="1"/>
          <p:nvPr/>
        </p:nvSpPr>
        <p:spPr>
          <a:xfrm>
            <a:off x="530635" y="1211718"/>
            <a:ext cx="11665412" cy="905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 defTabSz="457200">
              <a:lnSpc>
                <a:spcPct val="110000"/>
              </a:lnSpc>
              <a:spcBef>
                <a:spcPts val="1000"/>
              </a:spcBef>
              <a:defRPr sz="1800" b="0" i="1" spc="-18">
                <a:solidFill>
                  <a:srgbClr val="343459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rPr sz="2400" dirty="0"/>
              <a:t>Participants were asked to rate the value of the lab experience on scale of 0 to 10</a:t>
            </a:r>
          </a:p>
        </p:txBody>
      </p:sp>
      <p:sp>
        <p:nvSpPr>
          <p:cNvPr id="168" name="20% of participants rated the lab 10/10…"/>
          <p:cNvSpPr txBox="1"/>
          <p:nvPr/>
        </p:nvSpPr>
        <p:spPr>
          <a:xfrm>
            <a:off x="530635" y="2191871"/>
            <a:ext cx="11943530" cy="774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597176"/>
          <a:lstStyle/>
          <a:p>
            <a:pPr algn="l" defTabSz="457200">
              <a:lnSpc>
                <a:spcPct val="80000"/>
              </a:lnSpc>
              <a:spcBef>
                <a:spcPts val="1000"/>
              </a:spcBef>
              <a:defRPr sz="2000" spc="-19">
                <a:solidFill>
                  <a:srgbClr val="3D5CAA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0" dirty="0"/>
              <a:t>20% of participants rated the lab</a:t>
            </a:r>
            <a:r>
              <a:rPr dirty="0"/>
              <a:t> 10/10</a:t>
            </a:r>
            <a:endParaRPr b="0" dirty="0"/>
          </a:p>
          <a:p>
            <a:pPr marL="179999" indent="-179999" algn="l" defTabSz="457200">
              <a:spcBef>
                <a:spcPts val="1000"/>
              </a:spcBef>
              <a:buClr>
                <a:srgbClr val="000000"/>
              </a:buClr>
              <a:buSzPct val="100000"/>
              <a:buChar char="•"/>
              <a:defRPr sz="2000" spc="-19">
                <a:solidFill>
                  <a:srgbClr val="26226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“We stepped away from our own work, and are feeling optimistic about the work that we’re carrying forward.” </a:t>
            </a:r>
          </a:p>
          <a:p>
            <a:pPr marL="179999" indent="-179999" algn="l" defTabSz="457200">
              <a:spcBef>
                <a:spcPts val="1000"/>
              </a:spcBef>
              <a:buClr>
                <a:srgbClr val="000000"/>
              </a:buClr>
              <a:buSzPct val="100000"/>
              <a:buChar char="•"/>
              <a:defRPr sz="1500" b="0" spc="-14">
                <a:solidFill>
                  <a:srgbClr val="26226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“The relationships that I’ve built are amazing. Tremendous new friends.  Such a positive experience.  The whole process was well designed.”  </a:t>
            </a:r>
          </a:p>
          <a:p>
            <a:pPr marL="179999" indent="-179999" algn="l" defTabSz="457200">
              <a:spcBef>
                <a:spcPts val="1000"/>
              </a:spcBef>
              <a:buClr>
                <a:srgbClr val="000000"/>
              </a:buClr>
              <a:buSzPct val="100000"/>
              <a:buChar char="•"/>
              <a:defRPr sz="1500" b="0" spc="-14">
                <a:solidFill>
                  <a:srgbClr val="26226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“I have worked in government for 10 years and needed new wind in my sails, and this lab gave me that.  We don’t have a result right now that I’m taking forward, but I have the experience and new tools.”</a:t>
            </a:r>
          </a:p>
          <a:p>
            <a:pPr algn="l" defTabSz="457200">
              <a:lnSpc>
                <a:spcPct val="80000"/>
              </a:lnSpc>
              <a:spcBef>
                <a:spcPts val="1000"/>
              </a:spcBef>
              <a:defRPr sz="1700" spc="-17">
                <a:solidFill>
                  <a:srgbClr val="3D5CAA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dirty="0"/>
          </a:p>
          <a:p>
            <a:pPr algn="l" defTabSz="457200">
              <a:lnSpc>
                <a:spcPct val="80000"/>
              </a:lnSpc>
              <a:spcBef>
                <a:spcPts val="1000"/>
              </a:spcBef>
              <a:defRPr sz="2000" spc="-19">
                <a:solidFill>
                  <a:srgbClr val="3D5CAA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0" dirty="0"/>
              <a:t>20% of participants rated the lab</a:t>
            </a:r>
            <a:r>
              <a:rPr dirty="0"/>
              <a:t> 9.5/10</a:t>
            </a:r>
            <a:endParaRPr b="0" dirty="0"/>
          </a:p>
          <a:p>
            <a:pPr marL="179999" indent="-179999" algn="l" defTabSz="457200">
              <a:spcBef>
                <a:spcPts val="1000"/>
              </a:spcBef>
              <a:buClr>
                <a:srgbClr val="000000"/>
              </a:buClr>
              <a:buSzPct val="100000"/>
              <a:buChar char="•"/>
              <a:defRPr sz="1500" b="0" spc="-14">
                <a:solidFill>
                  <a:srgbClr val="26226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“I came to this lab with two hats, professional and newcomer, but today I am here for my newcomer friends.  I want to show my newcomer friends the amazing work that is being done here.”</a:t>
            </a:r>
          </a:p>
          <a:p>
            <a:pPr marL="179999" indent="-179999" algn="l" defTabSz="457200">
              <a:spcBef>
                <a:spcPts val="1000"/>
              </a:spcBef>
              <a:buClr>
                <a:srgbClr val="000000"/>
              </a:buClr>
              <a:buSzPct val="100000"/>
              <a:buChar char="•"/>
              <a:defRPr sz="2000" spc="-19">
                <a:solidFill>
                  <a:srgbClr val="26226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“I didn’t rate it 100% because i could not put the time in that I had hoped between workshops.”</a:t>
            </a:r>
          </a:p>
          <a:p>
            <a:pPr marL="179999" indent="-179999" algn="l" defTabSz="457200">
              <a:spcBef>
                <a:spcPts val="1000"/>
              </a:spcBef>
              <a:buClr>
                <a:srgbClr val="000000"/>
              </a:buClr>
              <a:buSzPct val="100000"/>
              <a:buChar char="•"/>
              <a:defRPr sz="1500" b="0" spc="-14">
                <a:solidFill>
                  <a:srgbClr val="26226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“It was absolutely worth it for me personally.”</a:t>
            </a:r>
          </a:p>
          <a:p>
            <a:pPr algn="l" defTabSz="457200">
              <a:lnSpc>
                <a:spcPct val="80000"/>
              </a:lnSpc>
              <a:spcBef>
                <a:spcPts val="1000"/>
              </a:spcBef>
              <a:defRPr sz="1700" spc="-17">
                <a:solidFill>
                  <a:srgbClr val="3D5CAA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dirty="0"/>
          </a:p>
          <a:p>
            <a:pPr algn="l" defTabSz="457200">
              <a:lnSpc>
                <a:spcPct val="80000"/>
              </a:lnSpc>
              <a:spcBef>
                <a:spcPts val="1000"/>
              </a:spcBef>
              <a:defRPr sz="2000" spc="-19">
                <a:solidFill>
                  <a:srgbClr val="3D5CAA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lang="en-CA" b="0" dirty="0" smtClean="0"/>
          </a:p>
          <a:p>
            <a:pPr algn="l" defTabSz="457200">
              <a:lnSpc>
                <a:spcPct val="80000"/>
              </a:lnSpc>
              <a:spcBef>
                <a:spcPts val="1000"/>
              </a:spcBef>
              <a:defRPr sz="2000" spc="-19">
                <a:solidFill>
                  <a:srgbClr val="3D5CAA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lang="en-CA" b="0" dirty="0"/>
          </a:p>
          <a:p>
            <a:pPr algn="l" defTabSz="457200">
              <a:lnSpc>
                <a:spcPct val="80000"/>
              </a:lnSpc>
              <a:spcBef>
                <a:spcPts val="1000"/>
              </a:spcBef>
              <a:defRPr sz="2000" spc="-19">
                <a:solidFill>
                  <a:srgbClr val="3D5CAA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0" dirty="0" smtClean="0"/>
              <a:t>20</a:t>
            </a:r>
            <a:r>
              <a:rPr b="0" dirty="0"/>
              <a:t>% of participants rated the lab</a:t>
            </a:r>
            <a:r>
              <a:rPr dirty="0"/>
              <a:t> 8/10</a:t>
            </a:r>
            <a:endParaRPr b="0" dirty="0"/>
          </a:p>
          <a:p>
            <a:pPr marL="179999" indent="-179999" algn="l" defTabSz="457200">
              <a:spcBef>
                <a:spcPts val="1000"/>
              </a:spcBef>
              <a:buClr>
                <a:srgbClr val="000000"/>
              </a:buClr>
              <a:buSzPct val="100000"/>
              <a:buChar char="•"/>
              <a:defRPr sz="1500" b="0" spc="-14">
                <a:solidFill>
                  <a:srgbClr val="26226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“On the personal level it was a profound experience, and very gratifying.  Held back from giving a 10/10 because of unclarity of next steps.”  </a:t>
            </a:r>
          </a:p>
          <a:p>
            <a:pPr marL="179999" indent="-179999" algn="l" defTabSz="457200">
              <a:spcBef>
                <a:spcPts val="1000"/>
              </a:spcBef>
              <a:buClr>
                <a:srgbClr val="000000"/>
              </a:buClr>
              <a:buSzPct val="100000"/>
              <a:buChar char="•"/>
              <a:defRPr sz="1500" b="0" spc="-14">
                <a:solidFill>
                  <a:srgbClr val="26226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“It allowed my other work to accelerate. I feel satisfied that I have a map and a destination, but still discovering the exact terrain and vehicle.”  </a:t>
            </a:r>
          </a:p>
          <a:p>
            <a:pPr marL="179999" indent="-179999" algn="l" defTabSz="457200">
              <a:spcBef>
                <a:spcPts val="1000"/>
              </a:spcBef>
              <a:buClr>
                <a:srgbClr val="000000"/>
              </a:buClr>
              <a:buSzPct val="100000"/>
              <a:buChar char="•"/>
              <a:defRPr sz="2000" spc="-19">
                <a:solidFill>
                  <a:srgbClr val="26226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“Some things I already do at work, but it was validating to do it here.”</a:t>
            </a:r>
          </a:p>
          <a:p>
            <a:pPr algn="l" defTabSz="457200">
              <a:lnSpc>
                <a:spcPct val="80000"/>
              </a:lnSpc>
              <a:spcBef>
                <a:spcPts val="1000"/>
              </a:spcBef>
              <a:defRPr sz="2000" spc="-19">
                <a:solidFill>
                  <a:srgbClr val="3D5CAA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0" dirty="0"/>
              <a:t>20% of participants rated the lab</a:t>
            </a:r>
            <a:r>
              <a:rPr dirty="0"/>
              <a:t> 7.5/10</a:t>
            </a:r>
            <a:endParaRPr b="0" dirty="0"/>
          </a:p>
          <a:p>
            <a:pPr marL="179999" indent="-179999" algn="l" defTabSz="457200">
              <a:spcBef>
                <a:spcPts val="1000"/>
              </a:spcBef>
              <a:buSzPct val="100000"/>
              <a:buChar char="•"/>
              <a:defRPr sz="1500" b="0" spc="-14">
                <a:solidFill>
                  <a:srgbClr val="26226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"I have taken tools and skills from this, take home and to my work.”</a:t>
            </a:r>
          </a:p>
          <a:p>
            <a:pPr marL="179999" indent="-179999" algn="l" defTabSz="457200">
              <a:spcBef>
                <a:spcPts val="1000"/>
              </a:spcBef>
              <a:buSzPct val="100000"/>
              <a:buChar char="•"/>
              <a:defRPr sz="1500" b="0" spc="-14">
                <a:solidFill>
                  <a:srgbClr val="26226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“The knowledge is of value, we would not have gotten elsewhere.”</a:t>
            </a:r>
          </a:p>
          <a:p>
            <a:pPr marL="179999" indent="-179999" algn="l" defTabSz="457200">
              <a:spcBef>
                <a:spcPts val="1000"/>
              </a:spcBef>
              <a:buSzPct val="100000"/>
              <a:buChar char="•"/>
              <a:defRPr sz="1500" b="0" spc="-14">
                <a:solidFill>
                  <a:srgbClr val="26226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“I will carry forward networks, knowledge, skills.”  </a:t>
            </a:r>
          </a:p>
          <a:p>
            <a:pPr algn="l" defTabSz="457200">
              <a:spcBef>
                <a:spcPts val="1000"/>
              </a:spcBef>
              <a:defRPr sz="1200" b="0" spc="-12">
                <a:solidFill>
                  <a:srgbClr val="26226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dirty="0"/>
          </a:p>
          <a:p>
            <a:pPr algn="l" defTabSz="457200">
              <a:lnSpc>
                <a:spcPct val="80000"/>
              </a:lnSpc>
              <a:spcBef>
                <a:spcPts val="1000"/>
              </a:spcBef>
              <a:defRPr sz="2000" spc="-19">
                <a:solidFill>
                  <a:srgbClr val="3D5CAA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0" dirty="0"/>
              <a:t>20% of participants rated the lab</a:t>
            </a:r>
            <a:r>
              <a:rPr dirty="0"/>
              <a:t> 5/10</a:t>
            </a:r>
          </a:p>
          <a:p>
            <a:pPr marL="179999" indent="-179999" algn="l" defTabSz="457200">
              <a:spcBef>
                <a:spcPts val="1000"/>
              </a:spcBef>
              <a:buClr>
                <a:srgbClr val="000000"/>
              </a:buClr>
              <a:buSzPct val="100000"/>
              <a:buChar char="•"/>
              <a:defRPr sz="1500" b="0" spc="-14">
                <a:solidFill>
                  <a:srgbClr val="26226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“I don’t know if it’s worth my time, [my rating will be] 100% if the work shows some results.” </a:t>
            </a:r>
          </a:p>
          <a:p>
            <a:pPr marL="179999" indent="-179999" algn="l" defTabSz="457200">
              <a:spcBef>
                <a:spcPts val="1000"/>
              </a:spcBef>
              <a:buClr>
                <a:srgbClr val="000000"/>
              </a:buClr>
              <a:buSzPct val="100000"/>
              <a:buChar char="•"/>
              <a:defRPr sz="1500" b="0" spc="-14">
                <a:solidFill>
                  <a:srgbClr val="26226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“I made a lot of connections, networks.”</a:t>
            </a:r>
          </a:p>
          <a:p>
            <a:pPr marL="179999" indent="-179999" algn="l" defTabSz="457200">
              <a:spcBef>
                <a:spcPts val="1000"/>
              </a:spcBef>
              <a:buClr>
                <a:srgbClr val="000000"/>
              </a:buClr>
              <a:buSzPct val="100000"/>
              <a:buChar char="•"/>
              <a:defRPr sz="1500" b="0" spc="-14">
                <a:solidFill>
                  <a:srgbClr val="262261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dirty="0"/>
              <a:t>“The end result will be known in time, reserving my judgement for now.”</a:t>
            </a:r>
          </a:p>
          <a:p>
            <a:pPr algn="l" defTabSz="457200">
              <a:lnSpc>
                <a:spcPts val="2800"/>
              </a:lnSpc>
              <a:defRPr sz="1200" b="0"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2De-lxqK4TcsRZSSqMKp8BdErOlQ2Ggn0sqgtj4y5RXLa-1IIy_r02ODXsIl0Tdd8mzBku6C9ecq4M6HAE84wnLtYxJ9M6x7c3dB1LJG6WoQkfASBBqdb1NCGZIE7N7T2U6XCy3R.jpg" descr="2De-lxqK4TcsRZSSqMKp8BdErOlQ2Ggn0sqgtj4y5RXLa-1IIy_r02ODXsIl0Tdd8mzBku6C9ecq4M6HAE84wnLtYxJ9M6x7c3dB1LJG6WoQkfASBBqdb1NCGZIE7N7T2U6XCy3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6233" y="3407184"/>
            <a:ext cx="3489533" cy="523757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"/>
          <p:cNvSpPr/>
          <p:nvPr/>
        </p:nvSpPr>
        <p:spPr>
          <a:xfrm rot="16200000">
            <a:off x="1014101" y="5774217"/>
            <a:ext cx="3570513" cy="2169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78" extrusionOk="0">
                <a:moveTo>
                  <a:pt x="0" y="0"/>
                </a:moveTo>
                <a:cubicBezTo>
                  <a:pt x="0" y="5037"/>
                  <a:pt x="1050" y="10070"/>
                  <a:pt x="3159" y="13913"/>
                </a:cubicBezTo>
                <a:cubicBezTo>
                  <a:pt x="7377" y="21600"/>
                  <a:pt x="14217" y="21600"/>
                  <a:pt x="18434" y="13913"/>
                </a:cubicBezTo>
                <a:cubicBezTo>
                  <a:pt x="20543" y="10070"/>
                  <a:pt x="21600" y="5037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8CCF1">
              <a:alpha val="62521"/>
            </a:srgbClr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defTabSz="457200">
              <a:lnSpc>
                <a:spcPct val="80000"/>
              </a:lnSpc>
              <a:spcBef>
                <a:spcPts val="1000"/>
              </a:spcBef>
              <a:defRPr sz="1000" spc="-9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pic>
        <p:nvPicPr>
          <p:cNvPr id="172" name="_MG_5492.jpg" descr="_MG_549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1824" y="3353594"/>
            <a:ext cx="3565174" cy="53447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riangle"/>
          <p:cNvSpPr/>
          <p:nvPr/>
        </p:nvSpPr>
        <p:spPr>
          <a:xfrm rot="2651250">
            <a:off x="11057716" y="5277053"/>
            <a:ext cx="1470058" cy="14978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65FB0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defTabSz="457200">
              <a:lnSpc>
                <a:spcPct val="80000"/>
              </a:lnSpc>
              <a:spcBef>
                <a:spcPts val="1000"/>
              </a:spcBef>
              <a:defRPr sz="1000" spc="-9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/>
          </a:p>
        </p:txBody>
      </p:sp>
      <p:sp>
        <p:nvSpPr>
          <p:cNvPr id="174" name="Next Steps"/>
          <p:cNvSpPr txBox="1"/>
          <p:nvPr/>
        </p:nvSpPr>
        <p:spPr>
          <a:xfrm>
            <a:off x="921579" y="537633"/>
            <a:ext cx="194990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80000"/>
              </a:lnSpc>
              <a:spcBef>
                <a:spcPts val="1000"/>
              </a:spcBef>
              <a:defRPr sz="2800" spc="-28">
                <a:solidFill>
                  <a:srgbClr val="262261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Next Steps</a:t>
            </a:r>
          </a:p>
        </p:txBody>
      </p:sp>
      <p:sp>
        <p:nvSpPr>
          <p:cNvPr id="175" name="Cycle two is kicking off April 16th with teams focusing in on employer and newcomer needs…"/>
          <p:cNvSpPr txBox="1"/>
          <p:nvPr/>
        </p:nvSpPr>
        <p:spPr>
          <a:xfrm>
            <a:off x="1299622" y="1313670"/>
            <a:ext cx="10782191" cy="1901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228600" indent="-228600" algn="l" defTabSz="457200">
              <a:lnSpc>
                <a:spcPct val="110000"/>
              </a:lnSpc>
              <a:spcBef>
                <a:spcPts val="1000"/>
              </a:spcBef>
              <a:buSzPct val="100000"/>
              <a:buChar char="•"/>
              <a:defRPr sz="2000" b="0" spc="-19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2000" dirty="0"/>
              <a:t>Cycle two is kicking off April 16th with teams focusing in on employer and newcomer needs</a:t>
            </a:r>
          </a:p>
          <a:p>
            <a:pPr marL="228600" indent="-228600" algn="l" defTabSz="457200">
              <a:lnSpc>
                <a:spcPct val="110000"/>
              </a:lnSpc>
              <a:spcBef>
                <a:spcPts val="1000"/>
              </a:spcBef>
              <a:buSzPct val="100000"/>
              <a:buChar char="•"/>
              <a:defRPr sz="2000" b="0" spc="-19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2000" dirty="0"/>
              <a:t>The NouLAB team is providing ongoing support for the teams continuing to work on their prototypes</a:t>
            </a:r>
          </a:p>
          <a:p>
            <a:pPr marL="253999" indent="-253999" algn="l" defTabSz="457200">
              <a:lnSpc>
                <a:spcPct val="110000"/>
              </a:lnSpc>
              <a:spcBef>
                <a:spcPts val="1000"/>
              </a:spcBef>
              <a:buSzPct val="100000"/>
              <a:buChar char="•"/>
              <a:defRPr sz="1800" b="0" spc="-18">
                <a:solidFill>
                  <a:srgbClr val="34345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2000" spc="-19" dirty="0"/>
              <a:t>Sharing the learning nationwide with other similar initiatives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Microsoft Macintosh PowerPoint</Application>
  <PresentationFormat>Custom</PresentationFormat>
  <Paragraphs>108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Avenir Next</vt:lpstr>
      <vt:lpstr>Avenir Next Demi Bold</vt:lpstr>
      <vt:lpstr>Helvetica Light</vt:lpstr>
      <vt:lpstr>Helvetica Neue</vt:lpstr>
      <vt:lpstr>Helvetica Neue Light</vt:lpstr>
      <vt:lpstr>Helvetica Neue Medium</vt:lpstr>
      <vt:lpstr>Helvetica Neue Thin</vt:lpstr>
      <vt:lpstr>Times</vt:lpstr>
      <vt:lpstr>White</vt:lpstr>
      <vt:lpstr>Economic Immigration 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Immigration Lab</dc:title>
  <cp:lastModifiedBy>Microsoft Office User</cp:lastModifiedBy>
  <cp:revision>1</cp:revision>
  <dcterms:modified xsi:type="dcterms:W3CDTF">2018-03-19T18:40:36Z</dcterms:modified>
</cp:coreProperties>
</file>