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479" r:id="rId2"/>
    <p:sldId id="809" r:id="rId3"/>
    <p:sldId id="810" r:id="rId4"/>
    <p:sldId id="811" r:id="rId5"/>
    <p:sldId id="819" r:id="rId6"/>
    <p:sldId id="799" r:id="rId7"/>
    <p:sldId id="807" r:id="rId8"/>
    <p:sldId id="808" r:id="rId9"/>
    <p:sldId id="801" r:id="rId10"/>
    <p:sldId id="816" r:id="rId11"/>
    <p:sldId id="817" r:id="rId12"/>
    <p:sldId id="802" r:id="rId13"/>
    <p:sldId id="803" r:id="rId14"/>
    <p:sldId id="812" r:id="rId15"/>
    <p:sldId id="813" r:id="rId16"/>
    <p:sldId id="814" r:id="rId17"/>
    <p:sldId id="815" r:id="rId18"/>
    <p:sldId id="818" r:id="rId19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4EE6058-AF79-47A3-8489-B43E106E250C}">
          <p14:sldIdLst>
            <p14:sldId id="479"/>
            <p14:sldId id="809"/>
            <p14:sldId id="810"/>
            <p14:sldId id="811"/>
            <p14:sldId id="819"/>
            <p14:sldId id="799"/>
            <p14:sldId id="807"/>
            <p14:sldId id="808"/>
            <p14:sldId id="801"/>
            <p14:sldId id="816"/>
            <p14:sldId id="817"/>
            <p14:sldId id="802"/>
            <p14:sldId id="803"/>
            <p14:sldId id="812"/>
            <p14:sldId id="813"/>
            <p14:sldId id="814"/>
            <p14:sldId id="815"/>
            <p14:sldId id="8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8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3" autoAdjust="0"/>
    <p:restoredTop sz="92476" autoAdjust="0"/>
  </p:normalViewPr>
  <p:slideViewPr>
    <p:cSldViewPr>
      <p:cViewPr>
        <p:scale>
          <a:sx n="140" d="100"/>
          <a:sy n="140" d="100"/>
        </p:scale>
        <p:origin x="708" y="10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0B047-3A44-4AFF-948E-433B1ACEDBA3}" type="datetimeFigureOut">
              <a:rPr lang="en-CA" smtClean="0"/>
              <a:t>2017-09-09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E758A-2B5D-40B0-B159-3B3A0E0064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8097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32DE000-E513-4A33-BB48-3821D57589EF}" type="datetimeFigureOut">
              <a:rPr lang="en-US" smtClean="0"/>
              <a:pPr/>
              <a:t>9/9/2017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AEE8ECE-3EFE-4818-BBBA-7EC2A74C4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3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E8ECE-3EFE-4818-BBBA-7EC2A74C462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6661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318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2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76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04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8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95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76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8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98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33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</a:t>
            </a:r>
            <a:r>
              <a:rPr lang="en-US" baseline="0" dirty="0"/>
              <a:t> WE’VE BEEN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874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</a:t>
            </a:r>
            <a:r>
              <a:rPr lang="en-US" baseline="0" dirty="0"/>
              <a:t> WE’VE BEEN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10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</a:t>
            </a:r>
            <a:r>
              <a:rPr lang="en-US" baseline="0" dirty="0"/>
              <a:t> WE’VE BEEN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9685-260C-4F63-8B86-9DEB059C402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3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074167"/>
            <a:ext cx="7475220" cy="2276856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5400" b="1" cap="none" baseline="0">
                <a:blipFill dpi="0" rotWithShape="1">
                  <a:blip r:embed="rId2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3291840"/>
            <a:ext cx="5918454" cy="802386"/>
          </a:xfrm>
        </p:spPr>
        <p:txBody>
          <a:bodyPr>
            <a:normAutofit/>
          </a:bodyPr>
          <a:lstStyle>
            <a:lvl1pPr marL="0" indent="0" algn="l">
              <a:buNone/>
              <a:defRPr sz="1500" b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3217001"/>
            <a:ext cx="895401" cy="480060"/>
          </a:xfrm>
          <a:prstGeom prst="rect">
            <a:avLst/>
          </a:prstGeom>
        </p:spPr>
        <p:txBody>
          <a:bodyPr/>
          <a:lstStyle>
            <a:lvl1pPr>
              <a:defRPr sz="2100" b="1"/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Jupia_Teal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12" t="16823" b="12767"/>
          <a:stretch/>
        </p:blipFill>
        <p:spPr bwMode="auto">
          <a:xfrm>
            <a:off x="0" y="4379119"/>
            <a:ext cx="218041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01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9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00050"/>
            <a:ext cx="1914525" cy="422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400050"/>
            <a:ext cx="5629275" cy="42291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60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5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8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688492"/>
            <a:ext cx="9144000" cy="1455008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918972"/>
            <a:ext cx="6960870" cy="264033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5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3765042"/>
            <a:ext cx="6789420" cy="800100"/>
          </a:xfrm>
        </p:spPr>
        <p:txBody>
          <a:bodyPr anchor="t">
            <a:normAutofit/>
          </a:bodyPr>
          <a:lstStyle>
            <a:lvl1pPr marL="0" indent="0">
              <a:buNone/>
              <a:defRPr sz="1500" b="1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4704588"/>
            <a:ext cx="1983232" cy="273844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4704588"/>
            <a:ext cx="4745736" cy="273844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3049" y="1744386"/>
            <a:ext cx="810678" cy="810677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1879600"/>
            <a:ext cx="891224" cy="540249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</a:lstStyle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24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47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80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72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4350"/>
            <a:ext cx="5033772" cy="376504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3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51435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2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/>
          <a:lstStyle/>
          <a:p>
            <a:fld id="{D104351C-5ABC-45C5-B94C-94F32E582D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9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91056"/>
            <a:ext cx="7543800" cy="303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4704588"/>
            <a:ext cx="24551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4704588"/>
            <a:ext cx="47457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4"/>
          <a:srcRect l="-1818" t="-139827" r="43636" b="139827"/>
          <a:stretch/>
        </p:blipFill>
        <p:spPr>
          <a:xfrm>
            <a:off x="2362200" y="3829050"/>
            <a:ext cx="2438400" cy="550069"/>
          </a:xfrm>
          <a:prstGeom prst="rect">
            <a:avLst/>
          </a:prstGeom>
        </p:spPr>
      </p:pic>
      <p:pic>
        <p:nvPicPr>
          <p:cNvPr id="14" name="Picture 2" descr="Jupia_Teal"/>
          <p:cNvPicPr>
            <a:picLocks noChangeAspect="1" noChangeArrowheads="1"/>
          </p:cNvPicPr>
          <p:nvPr userDrawn="1"/>
        </p:nvPicPr>
        <p:blipFill rotWithShape="1"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312" t="16823" b="12767"/>
          <a:stretch/>
        </p:blipFill>
        <p:spPr bwMode="auto">
          <a:xfrm>
            <a:off x="0" y="4379119"/>
            <a:ext cx="2180413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440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 cap="none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2"/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2"/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19150"/>
            <a:ext cx="7696200" cy="30289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CA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Boosting immigration:</a:t>
            </a:r>
            <a:br>
              <a:rPr lang="en-CA" sz="3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200" dirty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Critical to our future quality of life</a:t>
            </a:r>
            <a:endParaRPr lang="en-CA" sz="2800" dirty="0">
              <a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tile tx="6350" ty="-127000" sx="65000" sy="64000" flip="none" algn="tl"/>
              </a:blip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3371" y="4686300"/>
            <a:ext cx="2667000" cy="457200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rPr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167424292"/>
      </p:ext>
    </p:extLst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828800" y="4857750"/>
            <a:ext cx="331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Source: Statistics Canada CANSIM Table 111-0044.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-4265"/>
            <a:ext cx="906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Avg. income taxes paid by age cohort </a:t>
            </a:r>
          </a:p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New Brunswick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58E0FB-7DC4-45D9-A742-9434420D6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7" y="895204"/>
            <a:ext cx="8839966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267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31923" y="4833358"/>
            <a:ext cx="16410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Source: CIHI 2012 data.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-11089"/>
            <a:ext cx="82520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New Brunswick health expenditures by age cohort ($ Millions)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833C70D-0016-4EB0-A121-38CC04A38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782419"/>
            <a:ext cx="8913124" cy="357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6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A3E02A-E2F9-4B3D-B29E-6B2CBC7A411E}"/>
              </a:ext>
            </a:extLst>
          </p:cNvPr>
          <p:cNvSpPr txBox="1"/>
          <p:nvPr/>
        </p:nvSpPr>
        <p:spPr>
          <a:xfrm>
            <a:off x="0" y="-11089"/>
            <a:ext cx="82520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Recent trends: Immigration to New Brunswick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4854275"/>
            <a:ext cx="331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Source: Statistics Canada CANSIM Table 051-0004.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158C4A-E7C3-4E1B-AE2D-39483D05B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89" y="742791"/>
            <a:ext cx="8919221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08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57400" y="4704919"/>
            <a:ext cx="331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Source: Statistics Canada CANSIM Table 051-0037.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Immigration to New Brunswick: As a share of national totals (1946-present)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B89806E-ADCC-44A2-AAFB-02C28D4E8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0" y="895204"/>
            <a:ext cx="8992379" cy="335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21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Levelling the playing field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71550"/>
            <a:ext cx="91440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Historically most immigrants flowed into Canada’s largest urban centres.</a:t>
            </a: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Smaller urban centres relied on natural population growth and some intra- and inter-provincial migration.</a:t>
            </a:r>
          </a:p>
          <a:p>
            <a:pPr marL="714375" lvl="1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Now those sources of population growth are drying up.</a:t>
            </a:r>
          </a:p>
          <a:p>
            <a:pPr marL="257175" indent="-257175">
              <a:spcBef>
                <a:spcPts val="12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We need far more thinking about the role of immigration into smaller urban centres and rural areas.</a:t>
            </a:r>
          </a:p>
          <a:p>
            <a:pPr marL="257175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And far more focus/investment otherwise the national economy will suffer.</a:t>
            </a:r>
          </a:p>
          <a:p>
            <a:pPr marL="257175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905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Levelling the playing field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71550"/>
            <a:ext cx="9144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Businesses in Canada’s largest cities hire many immigrants – but they hire them off the street. </a:t>
            </a:r>
          </a:p>
          <a:p>
            <a:pPr marL="714375" lvl="1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1600" dirty="0">
                <a:latin typeface="+mj-lt"/>
              </a:rPr>
              <a:t>In New Brunswick, we are asking them to recruit internationally.</a:t>
            </a:r>
          </a:p>
          <a:p>
            <a:pPr marL="714375" lvl="1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1600" dirty="0">
                <a:latin typeface="+mj-lt"/>
              </a:rPr>
              <a:t>In Vancouver, 47% of all administrative services workers are immigrants (Toronto over 50%).  It is less than 5% in New Brunswick. </a:t>
            </a:r>
          </a:p>
          <a:p>
            <a:pPr marL="714375" lvl="1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sz="1600" dirty="0">
                <a:latin typeface="+mj-lt"/>
              </a:rPr>
              <a:t>The share of immigrant workers in manufacturing and utilities occupations: Toronto CMA 76%, New Brunswick 3%.</a:t>
            </a:r>
          </a:p>
          <a:p>
            <a:pPr marL="257175" indent="-257175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We need to make immigrant worker recruitment as easy as possible otherwise New Brunswick firms will be at a competitive disadvantage.</a:t>
            </a:r>
          </a:p>
        </p:txBody>
      </p:sp>
    </p:spTree>
    <p:extLst>
      <p:ext uri="{BB962C8B-B14F-4D97-AF65-F5344CB8AC3E}">
        <p14:creationId xmlns:p14="http://schemas.microsoft.com/office/powerpoint/2010/main" val="3489852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Levelling the playing field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7155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Canada’s largest cities have m</a:t>
            </a:r>
            <a:r>
              <a:rPr lang="fr-FR" dirty="0" err="1">
                <a:latin typeface="+mj-lt"/>
              </a:rPr>
              <a:t>ature</a:t>
            </a:r>
            <a:r>
              <a:rPr lang="fr-FR" dirty="0">
                <a:latin typeface="+mj-lt"/>
              </a:rPr>
              <a:t> immigrant </a:t>
            </a:r>
            <a:r>
              <a:rPr lang="fr-FR" dirty="0" err="1">
                <a:latin typeface="+mj-lt"/>
              </a:rPr>
              <a:t>ecosystems</a:t>
            </a:r>
            <a:r>
              <a:rPr lang="fr-FR" dirty="0">
                <a:latin typeface="+mj-lt"/>
              </a:rPr>
              <a:t> – </a:t>
            </a:r>
            <a:r>
              <a:rPr lang="fr-FR" dirty="0" err="1">
                <a:latin typeface="+mj-lt"/>
              </a:rPr>
              <a:t>ethnocultural</a:t>
            </a:r>
            <a:r>
              <a:rPr lang="fr-FR" dirty="0">
                <a:latin typeface="+mj-lt"/>
              </a:rPr>
              <a:t> groups, </a:t>
            </a:r>
            <a:r>
              <a:rPr lang="fr-FR" dirty="0" err="1">
                <a:latin typeface="+mj-lt"/>
              </a:rPr>
              <a:t>churches</a:t>
            </a:r>
            <a:r>
              <a:rPr lang="fr-FR" dirty="0">
                <a:latin typeface="+mj-lt"/>
              </a:rPr>
              <a:t>/</a:t>
            </a:r>
            <a:r>
              <a:rPr lang="fr-FR" dirty="0" err="1">
                <a:latin typeface="+mj-lt"/>
              </a:rPr>
              <a:t>mosques</a:t>
            </a:r>
            <a:r>
              <a:rPr lang="fr-FR" dirty="0">
                <a:latin typeface="+mj-lt"/>
              </a:rPr>
              <a:t>, media, services</a:t>
            </a:r>
            <a:r>
              <a:rPr lang="en-CA" dirty="0">
                <a:latin typeface="+mj-lt"/>
              </a:rPr>
              <a:t>.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New Brunswick is playing catch up even as the numbers are swelling.</a:t>
            </a: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dirty="0">
              <a:latin typeface="+mj-lt"/>
            </a:endParaRP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There will be substantial competition for new immigrants across Canada.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We should set national immigration targets based on individual provincial assessment of future needs.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And don’t obsess with ‘retention’.</a:t>
            </a:r>
          </a:p>
          <a:p>
            <a:pPr marL="714375" lvl="1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9456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Rural immigration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71550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Most immigrants settle in urban areas (globally).</a:t>
            </a:r>
          </a:p>
          <a:p>
            <a:pPr marL="257175" indent="-257175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Target immigrants who prefer the small town/rural lifestyle.</a:t>
            </a:r>
          </a:p>
          <a:p>
            <a:pPr marL="257175" indent="-257175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Align immigration with rural needs – farmers, tourism operators, natural resources occupations, home care, local services.</a:t>
            </a:r>
          </a:p>
          <a:p>
            <a:pPr marL="257175" indent="-257175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Use ‘smallness’ as an advantage (St. Stephen example).</a:t>
            </a:r>
          </a:p>
        </p:txBody>
      </p:sp>
    </p:spTree>
    <p:extLst>
      <p:ext uri="{BB962C8B-B14F-4D97-AF65-F5344CB8AC3E}">
        <p14:creationId xmlns:p14="http://schemas.microsoft.com/office/powerpoint/2010/main" val="361701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203835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98337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71550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Until a decade ago, New Brunswick’s labour market was growing at a rate of </a:t>
            </a:r>
            <a:r>
              <a:rPr lang="en-CA" b="1" dirty="0">
                <a:latin typeface="+mj-lt"/>
              </a:rPr>
              <a:t>several thousand new entrants </a:t>
            </a:r>
            <a:r>
              <a:rPr lang="en-CA" dirty="0">
                <a:latin typeface="+mj-lt"/>
              </a:rPr>
              <a:t>per year.</a:t>
            </a:r>
          </a:p>
          <a:p>
            <a:pPr marL="257175" indent="-257175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Almost </a:t>
            </a:r>
            <a:r>
              <a:rPr lang="en-CA" b="1" dirty="0">
                <a:latin typeface="+mj-lt"/>
              </a:rPr>
              <a:t>all of this labour market growth </a:t>
            </a:r>
            <a:r>
              <a:rPr lang="en-CA" dirty="0">
                <a:latin typeface="+mj-lt"/>
              </a:rPr>
              <a:t>came from New Brunswickers young and old joining the labour market.</a:t>
            </a:r>
          </a:p>
          <a:p>
            <a:pPr marL="257175" indent="-257175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Now, the </a:t>
            </a:r>
            <a:r>
              <a:rPr lang="en-CA" b="1" dirty="0">
                <a:latin typeface="+mj-lt"/>
              </a:rPr>
              <a:t>labour market is in structural decline </a:t>
            </a:r>
            <a:r>
              <a:rPr lang="en-CA" dirty="0">
                <a:latin typeface="+mj-lt"/>
              </a:rPr>
              <a:t>and we need a substantial boost in immigration to ensure that our important industries have the workers they need.</a:t>
            </a:r>
          </a:p>
        </p:txBody>
      </p:sp>
    </p:spTree>
    <p:extLst>
      <p:ext uri="{BB962C8B-B14F-4D97-AF65-F5344CB8AC3E}">
        <p14:creationId xmlns:p14="http://schemas.microsoft.com/office/powerpoint/2010/main" val="1307819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Challenge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7155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This is the </a:t>
            </a:r>
            <a:r>
              <a:rPr lang="en-CA" b="1" dirty="0">
                <a:latin typeface="+mj-lt"/>
              </a:rPr>
              <a:t>biggest public policy challenge </a:t>
            </a:r>
            <a:r>
              <a:rPr lang="en-CA" dirty="0">
                <a:latin typeface="+mj-lt"/>
              </a:rPr>
              <a:t>of our time.</a:t>
            </a:r>
          </a:p>
          <a:p>
            <a:pPr marL="257175" indent="-257175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Similar scale to equal opportunity in the 1960s.</a:t>
            </a:r>
          </a:p>
          <a:p>
            <a:pPr marL="257175" indent="-257175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How to attract and retain </a:t>
            </a:r>
            <a:r>
              <a:rPr lang="en-CA" b="1" dirty="0">
                <a:latin typeface="+mj-lt"/>
              </a:rPr>
              <a:t>150,000 immigrants</a:t>
            </a:r>
            <a:r>
              <a:rPr lang="en-CA" dirty="0">
                <a:latin typeface="+mj-lt"/>
              </a:rPr>
              <a:t> over the next 20 years?</a:t>
            </a:r>
          </a:p>
          <a:p>
            <a:pPr marL="257175" indent="-257175">
              <a:spcAft>
                <a:spcPts val="36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We are trying to do something </a:t>
            </a:r>
            <a:r>
              <a:rPr lang="en-CA" b="1" dirty="0">
                <a:latin typeface="+mj-lt"/>
              </a:rPr>
              <a:t>rarely if ever done before </a:t>
            </a:r>
            <a:r>
              <a:rPr lang="en-CA" dirty="0">
                <a:latin typeface="+mj-lt"/>
              </a:rPr>
              <a:t>– a massive boost in immigration in a short period of time.</a:t>
            </a:r>
          </a:p>
        </p:txBody>
      </p:sp>
    </p:spTree>
    <p:extLst>
      <p:ext uri="{BB962C8B-B14F-4D97-AF65-F5344CB8AC3E}">
        <p14:creationId xmlns:p14="http://schemas.microsoft.com/office/powerpoint/2010/main" val="3643208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at stake?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971550"/>
            <a:ext cx="9144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The difference between a healthy, vibrant economy that is generating enough tax revenue to sustainably fund good quality public services and public infrastructure…</a:t>
            </a:r>
          </a:p>
          <a:p>
            <a:pPr algn="ctr">
              <a:spcAft>
                <a:spcPts val="1200"/>
              </a:spcAft>
            </a:pPr>
            <a:r>
              <a:rPr lang="en-CA" i="1" dirty="0">
                <a:latin typeface="+mj-lt"/>
              </a:rPr>
              <a:t>and</a:t>
            </a:r>
            <a:r>
              <a:rPr lang="en-CA" dirty="0">
                <a:latin typeface="+mj-lt"/>
              </a:rPr>
              <a:t> </a:t>
            </a:r>
          </a:p>
          <a:p>
            <a:pPr marL="257175" indent="-2571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An economy where firms increasingly can’t find workers even to provide local services and it is increasingly challenging to generate enough tax revenue.</a:t>
            </a:r>
          </a:p>
          <a:p>
            <a:pPr marL="257175" indent="-257175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CA" dirty="0">
              <a:latin typeface="+mj-lt"/>
            </a:endParaRPr>
          </a:p>
          <a:p>
            <a:pPr marL="257175" indent="-2571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Managing the challenges of growth </a:t>
            </a:r>
            <a:r>
              <a:rPr lang="en-CA" i="1" dirty="0">
                <a:latin typeface="+mj-lt"/>
              </a:rPr>
              <a:t>versus</a:t>
            </a:r>
            <a:r>
              <a:rPr lang="en-CA" dirty="0">
                <a:latin typeface="+mj-lt"/>
              </a:rPr>
              <a:t> managing the challenges of decline.</a:t>
            </a:r>
          </a:p>
        </p:txBody>
      </p:sp>
    </p:spTree>
    <p:extLst>
      <p:ext uri="{BB962C8B-B14F-4D97-AF65-F5344CB8AC3E}">
        <p14:creationId xmlns:p14="http://schemas.microsoft.com/office/powerpoint/2010/main" val="25706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76200" y="0"/>
            <a:ext cx="9144000" cy="66675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CA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at stake?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0DB93C-779B-4D12-9C84-7A8AFBC8B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071883"/>
              </p:ext>
            </p:extLst>
          </p:nvPr>
        </p:nvGraphicFramePr>
        <p:xfrm>
          <a:off x="152400" y="1581150"/>
          <a:ext cx="8610601" cy="3333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2403">
                  <a:extLst>
                    <a:ext uri="{9D8B030D-6E8A-4147-A177-3AD203B41FA5}">
                      <a16:colId xmlns:a16="http://schemas.microsoft.com/office/drawing/2014/main" val="813153938"/>
                    </a:ext>
                  </a:extLst>
                </a:gridCol>
                <a:gridCol w="645795">
                  <a:extLst>
                    <a:ext uri="{9D8B030D-6E8A-4147-A177-3AD203B41FA5}">
                      <a16:colId xmlns:a16="http://schemas.microsoft.com/office/drawing/2014/main" val="3850451624"/>
                    </a:ext>
                  </a:extLst>
                </a:gridCol>
                <a:gridCol w="3982403">
                  <a:extLst>
                    <a:ext uri="{9D8B030D-6E8A-4147-A177-3AD203B41FA5}">
                      <a16:colId xmlns:a16="http://schemas.microsoft.com/office/drawing/2014/main" val="843596594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en-CA" sz="18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How to integrate immigrant kids into our schools?</a:t>
                      </a:r>
                      <a:endParaRPr lang="en-CA" sz="1800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Which taxes to raise to fund health care?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1605359"/>
                  </a:ext>
                </a:extLst>
              </a:tr>
              <a:tr h="1149270">
                <a:tc>
                  <a:txBody>
                    <a:bodyPr/>
                    <a:lstStyle/>
                    <a:p>
                      <a:r>
                        <a:rPr lang="en-CA" sz="18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How to convince firms to hire immigrants? </a:t>
                      </a:r>
                      <a:endParaRPr lang="en-CA" sz="1800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How to generate sustainable tax revenue as firms downsize and close?</a:t>
                      </a:r>
                      <a:endParaRPr lang="en-CA" sz="1800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008509"/>
                  </a:ext>
                </a:extLst>
              </a:tr>
              <a:tr h="755730">
                <a:tc>
                  <a:txBody>
                    <a:bodyPr/>
                    <a:lstStyle/>
                    <a:p>
                      <a:r>
                        <a:rPr lang="en-CA" sz="18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How to attract/retain immigrants in rural areas? </a:t>
                      </a:r>
                      <a:endParaRPr lang="en-CA" sz="1800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CA" sz="1800" b="0" i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Which schools, hospitals and roads should close?</a:t>
                      </a:r>
                      <a:endParaRPr lang="en-CA" sz="1800" b="0" i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1265034"/>
                  </a:ext>
                </a:extLst>
              </a:tr>
              <a:tr h="437843">
                <a:tc>
                  <a:txBody>
                    <a:bodyPr/>
                    <a:lstStyle/>
                    <a:p>
                      <a:endParaRPr lang="en-CA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CA" sz="1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48857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D977EA7-E9AA-42B7-9AF7-63AFF81191A0}"/>
              </a:ext>
            </a:extLst>
          </p:cNvPr>
          <p:cNvSpPr txBox="1"/>
          <p:nvPr/>
        </p:nvSpPr>
        <p:spPr>
          <a:xfrm>
            <a:off x="0" y="97155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dirty="0">
                <a:latin typeface="+mj-lt"/>
              </a:rPr>
              <a:t>Which battles would you prefer to fight over the next decade?</a:t>
            </a:r>
          </a:p>
        </p:txBody>
      </p:sp>
    </p:spTree>
    <p:extLst>
      <p:ext uri="{BB962C8B-B14F-4D97-AF65-F5344CB8AC3E}">
        <p14:creationId xmlns:p14="http://schemas.microsoft.com/office/powerpoint/2010/main" val="3170422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1428751"/>
            <a:ext cx="588645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CA" sz="3600" b="1" dirty="0">
                <a:solidFill>
                  <a:schemeClr val="bg1"/>
                </a:solidFill>
              </a:rPr>
              <a:t>Boosting immigration: </a:t>
            </a:r>
          </a:p>
          <a:p>
            <a:pPr>
              <a:spcAft>
                <a:spcPts val="900"/>
              </a:spcAft>
            </a:pPr>
            <a:r>
              <a:rPr lang="en-CA" sz="2700" b="1" i="1" dirty="0">
                <a:solidFill>
                  <a:schemeClr val="bg1"/>
                </a:solidFill>
              </a:rPr>
              <a:t>Critical to bringing New Brunswick back to sustained economic growth</a:t>
            </a:r>
            <a:endParaRPr lang="en-US" sz="1050" b="1" i="1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</a:pPr>
            <a:endParaRPr lang="en-US" sz="1050" b="1" i="1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</a:pPr>
            <a:r>
              <a:rPr lang="en-US" sz="1500" i="1" dirty="0">
                <a:solidFill>
                  <a:schemeClr val="bg1"/>
                </a:solidFill>
              </a:rPr>
              <a:t>April 2017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FC09C8-793B-4AD9-8554-565156186854}"/>
              </a:ext>
            </a:extLst>
          </p:cNvPr>
          <p:cNvSpPr txBox="1">
            <a:spLocks/>
          </p:cNvSpPr>
          <p:nvPr/>
        </p:nvSpPr>
        <p:spPr>
          <a:xfrm>
            <a:off x="0" y="56845"/>
            <a:ext cx="8839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32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Growth in the labour market (2012-2016)</a:t>
            </a:r>
            <a:endParaRPr lang="en-CA" sz="2800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F6DF31-9381-4CC9-954B-3E0FBA9B4DC4}"/>
              </a:ext>
            </a:extLst>
          </p:cNvPr>
          <p:cNvSpPr txBox="1"/>
          <p:nvPr/>
        </p:nvSpPr>
        <p:spPr>
          <a:xfrm>
            <a:off x="2743200" y="4909985"/>
            <a:ext cx="3020699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100" dirty="0">
                <a:latin typeface="Calibri" panose="020F0502020204030204" pitchFamily="34" charset="0"/>
              </a:rPr>
              <a:t>Source: Statistics Canada CANSIM Table 282-0102.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BC276E-1714-477C-BB6E-D456877E7B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10" y="742791"/>
            <a:ext cx="8992379" cy="36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0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3A9F60C-B3ED-4D9A-9D08-45546564E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928456"/>
            <a:ext cx="6248400" cy="366570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E82DFE-8E64-4391-B10D-38493440FE30}"/>
              </a:ext>
            </a:extLst>
          </p:cNvPr>
          <p:cNvSpPr txBox="1"/>
          <p:nvPr/>
        </p:nvSpPr>
        <p:spPr>
          <a:xfrm>
            <a:off x="2743202" y="4909985"/>
            <a:ext cx="3020699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100" dirty="0">
                <a:latin typeface="Calibri" panose="020F0502020204030204" pitchFamily="34" charset="0"/>
              </a:rPr>
              <a:t>Source: Statistics Canada CANSIM Table 051-0057.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C9B77B0-0FAD-4A15-B325-6E07004752F7}"/>
              </a:ext>
            </a:extLst>
          </p:cNvPr>
          <p:cNvSpPr txBox="1">
            <a:spLocks/>
          </p:cNvSpPr>
          <p:nvPr/>
        </p:nvSpPr>
        <p:spPr>
          <a:xfrm>
            <a:off x="0" y="56845"/>
            <a:ext cx="8839200" cy="845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C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Immigration per 10,000 population (CMAs)</a:t>
            </a:r>
          </a:p>
          <a:p>
            <a:pPr>
              <a:lnSpc>
                <a:spcPct val="110000"/>
              </a:lnSpc>
            </a:pPr>
            <a:r>
              <a:rPr lang="en-CA" sz="1800" dirty="0">
                <a:solidFill>
                  <a:schemeClr val="tx1"/>
                </a:solidFill>
                <a:ea typeface="+mn-ea"/>
                <a:cs typeface="+mn-cs"/>
              </a:rPr>
              <a:t>Annual average by five year increments</a:t>
            </a:r>
            <a:endParaRPr lang="en-CA" sz="1600" dirty="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044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1ED16A-7CB7-42F8-8A92-08F6C624C811}"/>
              </a:ext>
            </a:extLst>
          </p:cNvPr>
          <p:cNvSpPr txBox="1">
            <a:spLocks/>
          </p:cNvSpPr>
          <p:nvPr/>
        </p:nvSpPr>
        <p:spPr>
          <a:xfrm>
            <a:off x="-5687" y="0"/>
            <a:ext cx="88392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CA" sz="24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Percentage change: Number of young people earning $35,000 or less in annual income (2008-2015)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BBBBD4-EB16-44E0-A7F6-B3E854770BCC}"/>
              </a:ext>
            </a:extLst>
          </p:cNvPr>
          <p:cNvSpPr txBox="1"/>
          <p:nvPr/>
        </p:nvSpPr>
        <p:spPr>
          <a:xfrm>
            <a:off x="3455736" y="4909985"/>
            <a:ext cx="1595630" cy="238527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en-US" sz="1100" dirty="0">
                <a:latin typeface="Calibri" panose="020F0502020204030204" pitchFamily="34" charset="0"/>
              </a:rPr>
              <a:t>Source: Statistics Canada.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82C540-7150-4B50-B69C-CB5947715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671" y="855577"/>
            <a:ext cx="8504657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68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99428" y="4882206"/>
            <a:ext cx="3969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Source: Statistics Canada CANSIM Tables 379-0030 and 0003.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496" y="4224215"/>
            <a:ext cx="1675908" cy="259687"/>
          </a:xfrm>
          <a:prstGeom prst="rect">
            <a:avLst/>
          </a:prstGeom>
          <a:noFill/>
        </p:spPr>
        <p:txBody>
          <a:bodyPr wrap="none" lIns="51435" tIns="25718" rIns="51435" bIns="25718" rtlCol="0">
            <a:spAutoFit/>
          </a:bodyPr>
          <a:lstStyle/>
          <a:p>
            <a:r>
              <a:rPr lang="en-CA" sz="1350" b="1" dirty="0">
                <a:latin typeface="Calibri" panose="020F0502020204030204" pitchFamily="34" charset="0"/>
              </a:rPr>
              <a:t>Post-Recession Period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0754" y="844411"/>
            <a:ext cx="2514601" cy="559770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Avg. annual post-recession real GDP growth rates</a:t>
            </a: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820771" y="1087089"/>
            <a:ext cx="0" cy="33365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5589974" y="894264"/>
            <a:ext cx="2549107" cy="559770"/>
          </a:xfrm>
          <a:prstGeom prst="rect">
            <a:avLst/>
          </a:prstGeom>
        </p:spPr>
        <p:txBody>
          <a:bodyPr wrap="square" lIns="51435" tIns="25718" rIns="51435" bIns="25718">
            <a:spAutoFit/>
          </a:bodyPr>
          <a:lstStyle/>
          <a:p>
            <a:pPr algn="ctr"/>
            <a:r>
              <a:rPr lang="en-US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New Brunswick labour market growth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3A20771-DC51-4DE6-A0EA-79F17C798EE4}"/>
              </a:ext>
            </a:extLst>
          </p:cNvPr>
          <p:cNvSpPr txBox="1">
            <a:spLocks/>
          </p:cNvSpPr>
          <p:nvPr/>
        </p:nvSpPr>
        <p:spPr>
          <a:xfrm>
            <a:off x="-5687" y="0"/>
            <a:ext cx="8839200" cy="526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en-CA" sz="28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Labour force growth drives economic growth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2D9B154-0E3B-4C39-9E85-3B0DABD25D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3033" y="1460005"/>
            <a:ext cx="4913802" cy="280440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AB1A116-464D-483A-A409-B2B64A852B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3307" y="1301495"/>
            <a:ext cx="4322439" cy="296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39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16990</TotalTime>
  <Words>777</Words>
  <Application>Microsoft Office PowerPoint</Application>
  <PresentationFormat>On-screen Show (16:9)</PresentationFormat>
  <Paragraphs>95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Bookman Old Style</vt:lpstr>
      <vt:lpstr>Calibri</vt:lpstr>
      <vt:lpstr>Century Gothic</vt:lpstr>
      <vt:lpstr>Wingdings</vt:lpstr>
      <vt:lpstr>Wood Type</vt:lpstr>
      <vt:lpstr>Boosting immigration: Critical to our future quality of life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Jupia</dc:creator>
  <cp:lastModifiedBy>David Campbell</cp:lastModifiedBy>
  <cp:revision>366</cp:revision>
  <cp:lastPrinted>2016-11-18T13:30:12Z</cp:lastPrinted>
  <dcterms:created xsi:type="dcterms:W3CDTF">2013-02-05T23:50:42Z</dcterms:created>
  <dcterms:modified xsi:type="dcterms:W3CDTF">2017-09-09T12:05:39Z</dcterms:modified>
</cp:coreProperties>
</file>