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79" r:id="rId2"/>
    <p:sldId id="587" r:id="rId3"/>
    <p:sldId id="589" r:id="rId4"/>
    <p:sldId id="590" r:id="rId5"/>
    <p:sldId id="547" r:id="rId6"/>
    <p:sldId id="594" r:id="rId7"/>
    <p:sldId id="598" r:id="rId8"/>
    <p:sldId id="595" r:id="rId9"/>
    <p:sldId id="596" r:id="rId10"/>
    <p:sldId id="581" r:id="rId11"/>
    <p:sldId id="542" r:id="rId12"/>
    <p:sldId id="59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4EE6058-AF79-47A3-8489-B43E106E250C}">
          <p14:sldIdLst>
            <p14:sldId id="479"/>
            <p14:sldId id="587"/>
            <p14:sldId id="589"/>
            <p14:sldId id="590"/>
            <p14:sldId id="547"/>
            <p14:sldId id="594"/>
            <p14:sldId id="598"/>
            <p14:sldId id="595"/>
            <p14:sldId id="596"/>
            <p14:sldId id="581"/>
            <p14:sldId id="542"/>
            <p14:sldId id="59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8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3" autoAdjust="0"/>
    <p:restoredTop sz="89298" autoAdjust="0"/>
  </p:normalViewPr>
  <p:slideViewPr>
    <p:cSldViewPr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6504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F:\Jobs%20Board\WMInewsta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F:\Jobs%20Board\WMInewst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obs%20Board\wazuku\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1.4516983736251495E-17"/>
                  <c:y val="-2.92964109359119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+5,850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+2,933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Sheet5!$J$50:$J$52</c:f>
              <c:strCache>
                <c:ptCount val="3"/>
                <c:pt idx="0">
                  <c:v>1976-1990</c:v>
                </c:pt>
                <c:pt idx="1">
                  <c:v>1991-2008</c:v>
                </c:pt>
                <c:pt idx="2">
                  <c:v>2009-2015</c:v>
                </c:pt>
              </c:strCache>
            </c:strRef>
          </c:cat>
          <c:val>
            <c:numRef>
              <c:f>Sheet5!$K$50:$K$52</c:f>
              <c:numCache>
                <c:formatCode>_(* #,##0_);_(* \(#,##0\);_(* "-"??_);_(@_)</c:formatCode>
                <c:ptCount val="3"/>
                <c:pt idx="0">
                  <c:v>5850</c:v>
                </c:pt>
                <c:pt idx="1">
                  <c:v>2933</c:v>
                </c:pt>
                <c:pt idx="2" formatCode="General">
                  <c:v>-650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-27"/>
        <c:axId val="81172352"/>
        <c:axId val="81173888"/>
      </c:barChart>
      <c:catAx>
        <c:axId val="8117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73888"/>
        <c:crosses val="autoZero"/>
        <c:auto val="1"/>
        <c:lblAlgn val="ctr"/>
        <c:lblOffset val="100"/>
        <c:noMultiLvlLbl val="0"/>
      </c:catAx>
      <c:valAx>
        <c:axId val="81173888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8117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+3.6%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+2.1%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+0.5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Sheet5!$H$57:$H$59</c:f>
              <c:strCache>
                <c:ptCount val="3"/>
                <c:pt idx="0">
                  <c:v>1985-1989</c:v>
                </c:pt>
                <c:pt idx="1">
                  <c:v>1993-1998</c:v>
                </c:pt>
                <c:pt idx="2">
                  <c:v>2009-2015</c:v>
                </c:pt>
              </c:strCache>
            </c:strRef>
          </c:cat>
          <c:val>
            <c:numRef>
              <c:f>Sheet5!$I$57:$I$59</c:f>
              <c:numCache>
                <c:formatCode>0.0%</c:formatCode>
                <c:ptCount val="3"/>
                <c:pt idx="0">
                  <c:v>3.5999999999999997E-2</c:v>
                </c:pt>
                <c:pt idx="1">
                  <c:v>2.1000000000000001E-2</c:v>
                </c:pt>
                <c:pt idx="2">
                  <c:v>5.0000000000000001E-3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-27"/>
        <c:axId val="81230848"/>
        <c:axId val="81240832"/>
      </c:barChart>
      <c:catAx>
        <c:axId val="8123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40832"/>
        <c:crosses val="autoZero"/>
        <c:auto val="1"/>
        <c:lblAlgn val="ctr"/>
        <c:lblOffset val="100"/>
        <c:noMultiLvlLbl val="0"/>
      </c:catAx>
      <c:valAx>
        <c:axId val="8124083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8123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Sheet10!$D$29</c:f>
              <c:strCache>
                <c:ptCount val="1"/>
                <c:pt idx="0">
                  <c:v>Canada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14"/>
              <c:layout>
                <c:manualLayout>
                  <c:x val="-2.9936886711951025E-2"/>
                  <c:y val="-4.62401753849801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84.3%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Sheet10!$E$28:$AR$28</c:f>
              <c:numCache>
                <c:formatCode>General</c:formatCode>
                <c:ptCount val="40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</c:numCache>
            </c:numRef>
          </c:cat>
          <c:val>
            <c:numRef>
              <c:f>Sheet10!$E$29:$AR$29</c:f>
              <c:numCache>
                <c:formatCode>General</c:formatCode>
                <c:ptCount val="40"/>
                <c:pt idx="0">
                  <c:v>73.5</c:v>
                </c:pt>
                <c:pt idx="1">
                  <c:v>74.099999999999994</c:v>
                </c:pt>
                <c:pt idx="2">
                  <c:v>75.5</c:v>
                </c:pt>
                <c:pt idx="3">
                  <c:v>76.400000000000006</c:v>
                </c:pt>
                <c:pt idx="4">
                  <c:v>77.3</c:v>
                </c:pt>
                <c:pt idx="5">
                  <c:v>78.7</c:v>
                </c:pt>
                <c:pt idx="6">
                  <c:v>78.599999999999994</c:v>
                </c:pt>
                <c:pt idx="7">
                  <c:v>79.400000000000006</c:v>
                </c:pt>
                <c:pt idx="8">
                  <c:v>80</c:v>
                </c:pt>
                <c:pt idx="9">
                  <c:v>81.099999999999994</c:v>
                </c:pt>
                <c:pt idx="10">
                  <c:v>82</c:v>
                </c:pt>
                <c:pt idx="11">
                  <c:v>82.6</c:v>
                </c:pt>
                <c:pt idx="12">
                  <c:v>83.3</c:v>
                </c:pt>
                <c:pt idx="13">
                  <c:v>84</c:v>
                </c:pt>
                <c:pt idx="14">
                  <c:v>84.3</c:v>
                </c:pt>
                <c:pt idx="15">
                  <c:v>84.1</c:v>
                </c:pt>
                <c:pt idx="16">
                  <c:v>83.4</c:v>
                </c:pt>
                <c:pt idx="17">
                  <c:v>83.5</c:v>
                </c:pt>
                <c:pt idx="18">
                  <c:v>83.3</c:v>
                </c:pt>
                <c:pt idx="19">
                  <c:v>83.3</c:v>
                </c:pt>
                <c:pt idx="20">
                  <c:v>83.4</c:v>
                </c:pt>
                <c:pt idx="21">
                  <c:v>83.9</c:v>
                </c:pt>
                <c:pt idx="22">
                  <c:v>84.3</c:v>
                </c:pt>
                <c:pt idx="23">
                  <c:v>84.6</c:v>
                </c:pt>
                <c:pt idx="24">
                  <c:v>84.8</c:v>
                </c:pt>
                <c:pt idx="25">
                  <c:v>85.1</c:v>
                </c:pt>
                <c:pt idx="26">
                  <c:v>85.9</c:v>
                </c:pt>
                <c:pt idx="27">
                  <c:v>86.4</c:v>
                </c:pt>
                <c:pt idx="28">
                  <c:v>86.5</c:v>
                </c:pt>
                <c:pt idx="29">
                  <c:v>86.3</c:v>
                </c:pt>
                <c:pt idx="30">
                  <c:v>86.2</c:v>
                </c:pt>
                <c:pt idx="31">
                  <c:v>86.6</c:v>
                </c:pt>
                <c:pt idx="32">
                  <c:v>86.7</c:v>
                </c:pt>
                <c:pt idx="33">
                  <c:v>86.5</c:v>
                </c:pt>
                <c:pt idx="34">
                  <c:v>86.5</c:v>
                </c:pt>
                <c:pt idx="35">
                  <c:v>86.4</c:v>
                </c:pt>
                <c:pt idx="36">
                  <c:v>86.6</c:v>
                </c:pt>
                <c:pt idx="37">
                  <c:v>86.7</c:v>
                </c:pt>
                <c:pt idx="38">
                  <c:v>86.2</c:v>
                </c:pt>
                <c:pt idx="39">
                  <c:v>86.4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Sheet10!$D$30</c:f>
              <c:strCache>
                <c:ptCount val="1"/>
                <c:pt idx="0">
                  <c:v>New Brunswick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14"/>
              <c:layout>
                <c:manualLayout>
                  <c:x val="-2.9936886711951025E-2"/>
                  <c:y val="5.68511544752558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77.9%</a:t>
                    </a:r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Sheet10!$E$28:$AR$28</c:f>
              <c:numCache>
                <c:formatCode>General</c:formatCode>
                <c:ptCount val="40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  <c:pt idx="38">
                  <c:v>2014</c:v>
                </c:pt>
                <c:pt idx="39">
                  <c:v>2015</c:v>
                </c:pt>
              </c:numCache>
            </c:numRef>
          </c:cat>
          <c:val>
            <c:numRef>
              <c:f>Sheet10!$E$30:$AR$30</c:f>
              <c:numCache>
                <c:formatCode>General</c:formatCode>
                <c:ptCount val="40"/>
                <c:pt idx="0">
                  <c:v>66.7</c:v>
                </c:pt>
                <c:pt idx="1">
                  <c:v>66.099999999999994</c:v>
                </c:pt>
                <c:pt idx="2">
                  <c:v>68.400000000000006</c:v>
                </c:pt>
                <c:pt idx="3">
                  <c:v>68.400000000000006</c:v>
                </c:pt>
                <c:pt idx="4">
                  <c:v>70</c:v>
                </c:pt>
                <c:pt idx="5">
                  <c:v>71.2</c:v>
                </c:pt>
                <c:pt idx="6">
                  <c:v>70</c:v>
                </c:pt>
                <c:pt idx="7">
                  <c:v>70.900000000000006</c:v>
                </c:pt>
                <c:pt idx="8">
                  <c:v>70.7</c:v>
                </c:pt>
                <c:pt idx="9">
                  <c:v>72.2</c:v>
                </c:pt>
                <c:pt idx="10">
                  <c:v>74.599999999999994</c:v>
                </c:pt>
                <c:pt idx="11">
                  <c:v>75</c:v>
                </c:pt>
                <c:pt idx="12">
                  <c:v>76.599999999999994</c:v>
                </c:pt>
                <c:pt idx="13">
                  <c:v>77.5</c:v>
                </c:pt>
                <c:pt idx="14">
                  <c:v>77.900000000000006</c:v>
                </c:pt>
                <c:pt idx="15">
                  <c:v>76.900000000000006</c:v>
                </c:pt>
                <c:pt idx="16">
                  <c:v>76.900000000000006</c:v>
                </c:pt>
                <c:pt idx="17">
                  <c:v>77.099999999999994</c:v>
                </c:pt>
                <c:pt idx="18">
                  <c:v>77</c:v>
                </c:pt>
                <c:pt idx="19">
                  <c:v>77.7</c:v>
                </c:pt>
                <c:pt idx="20">
                  <c:v>77.400000000000006</c:v>
                </c:pt>
                <c:pt idx="21">
                  <c:v>79.5</c:v>
                </c:pt>
                <c:pt idx="22">
                  <c:v>79.900000000000006</c:v>
                </c:pt>
                <c:pt idx="23">
                  <c:v>80.099999999999994</c:v>
                </c:pt>
                <c:pt idx="24">
                  <c:v>81.2</c:v>
                </c:pt>
                <c:pt idx="25">
                  <c:v>81.400000000000006</c:v>
                </c:pt>
                <c:pt idx="26">
                  <c:v>83.2</c:v>
                </c:pt>
                <c:pt idx="27">
                  <c:v>83.4</c:v>
                </c:pt>
                <c:pt idx="28">
                  <c:v>84.2</c:v>
                </c:pt>
                <c:pt idx="29">
                  <c:v>84.4</c:v>
                </c:pt>
                <c:pt idx="30">
                  <c:v>84.8</c:v>
                </c:pt>
                <c:pt idx="31">
                  <c:v>84.7</c:v>
                </c:pt>
                <c:pt idx="32">
                  <c:v>85.6</c:v>
                </c:pt>
                <c:pt idx="33">
                  <c:v>86</c:v>
                </c:pt>
                <c:pt idx="34">
                  <c:v>85.8</c:v>
                </c:pt>
                <c:pt idx="35">
                  <c:v>85.4</c:v>
                </c:pt>
                <c:pt idx="36">
                  <c:v>86</c:v>
                </c:pt>
                <c:pt idx="37">
                  <c:v>87.1</c:v>
                </c:pt>
                <c:pt idx="38">
                  <c:v>86.3</c:v>
                </c:pt>
                <c:pt idx="39">
                  <c:v>86.7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368192"/>
        <c:axId val="81369728"/>
      </c:lineChart>
      <c:catAx>
        <c:axId val="8136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369728"/>
        <c:crosses val="autoZero"/>
        <c:auto val="1"/>
        <c:lblAlgn val="ctr"/>
        <c:lblOffset val="100"/>
        <c:noMultiLvlLbl val="0"/>
      </c:catAx>
      <c:valAx>
        <c:axId val="81369728"/>
        <c:scaling>
          <c:orientation val="minMax"/>
          <c:min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3681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0B047-3A44-4AFF-948E-433B1ACEDBA3}" type="datetimeFigureOut">
              <a:rPr lang="en-CA" smtClean="0"/>
              <a:t>10/20/2016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E758A-2B5D-40B0-B159-3B3A0E0064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8097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32DE000-E513-4A33-BB48-3821D57589EF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AEE8ECE-3EFE-4818-BBBA-7EC2A74C46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3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ECE-3EFE-4818-BBBA-7EC2A74C462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66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ECE-3EFE-4818-BBBA-7EC2A74C462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9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C06102D-FD5C-4EC3-9FB5-1866A5A4EBFA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7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3A6BFC9-514D-4210-83F5-FEF350538EFB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4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1B627AC-BC54-4223-B239-AA0D95AA838B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5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D517B04-AEFE-4D4D-862A-587C1962CE71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8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36B344B-23BB-429B-8AEA-468B4D782BC8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5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32EC325-475C-4197-8023-509BDE599ED3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2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E68DE0B-D96A-4E91-9C7D-EFE44CD9DF91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7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75D78C2-3FCD-4158-A175-2C19DA8E1EC9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9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D61EF07-398E-4A5D-8F89-603BD108B825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9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06DA5D4-F413-47E7-BA18-E0042AC336B5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7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2F41B2B-D6DE-49D5-8962-D93E72FC6A50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1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" t="1111" r="1102" b="11111"/>
          <a:stretch/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0EC0E0F2-0C80-4C0D-A421-A72D4B58E698}" type="datetime1">
              <a:rPr lang="en-US" smtClean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6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80800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05000"/>
            <a:ext cx="8915400" cy="27432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pPr algn="ctr"/>
            <a:r>
              <a:rPr lang="en-CA" sz="4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New Brunswick’s tightening </a:t>
            </a:r>
            <a:br>
              <a:rPr lang="en-CA" sz="4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en-CA" sz="4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labour market:</a:t>
            </a:r>
            <a:br>
              <a:rPr lang="en-CA" sz="4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en-CA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/>
            </a:r>
            <a:br>
              <a:rPr lang="en-CA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The largest obstacle to </a:t>
            </a:r>
            <a:br>
              <a:rPr lang="en-CA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future economic growth?</a:t>
            </a:r>
            <a:r>
              <a:rPr lang="en-CA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 </a:t>
            </a:r>
            <a:endParaRPr lang="en-US" sz="12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0" y="6286041"/>
            <a:ext cx="2667000" cy="609600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742429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351C-5ABC-45C5-B94C-94F32E582D1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800"/>
            <a:ext cx="8705850" cy="387667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1455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CA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 Growth Plan: </a:t>
            </a:r>
            <a:r>
              <a:rPr lang="en-CA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Boosting the workforce</a:t>
            </a:r>
            <a:endParaRPr lang="en-CA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Ensuring the education system is aligned with current and future demand.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Providing more </a:t>
            </a:r>
            <a:r>
              <a:rPr lang="en-US" sz="2400" dirty="0"/>
              <a:t>pathways to the labour market for New </a:t>
            </a:r>
            <a:r>
              <a:rPr lang="en-US" sz="2400" dirty="0" smtClean="0"/>
              <a:t>Brunswickers.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Big boost in experiential learning.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Targeting programming to support older workers.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Encouraging more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20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Boosting </a:t>
            </a:r>
            <a:r>
              <a:rPr lang="en-US" sz="2400" dirty="0"/>
              <a:t>the number of newcomers attracted to the </a:t>
            </a:r>
            <a:r>
              <a:rPr lang="en-US" sz="2400" dirty="0" smtClean="0"/>
              <a:t>province.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Atlantic Immigration Pilot – alignment of workers to demand.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Expanding post-secondary enrolment.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351C-5ABC-45C5-B94C-94F32E582D1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8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the business community</a:t>
            </a:r>
            <a:endParaRPr lang="en-CA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Embrace immigrant workers.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Engage more young New Brunswickers </a:t>
            </a:r>
            <a:r>
              <a:rPr lang="en-US" sz="2400" dirty="0" smtClean="0"/>
              <a:t>through e</a:t>
            </a:r>
            <a:r>
              <a:rPr lang="en-US" sz="2400" dirty="0" smtClean="0"/>
              <a:t>xperiential learning.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Provide better information on current and future workforce needs.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Where possible, support workforce flexibility.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Work towards industry competitive wages – taking into account cost of living.</a:t>
            </a:r>
            <a:endParaRPr lang="en-US" sz="20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351C-5ABC-45C5-B94C-94F32E582D1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351C-5ABC-45C5-B94C-94F32E582D1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202" y="83403"/>
            <a:ext cx="7556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</a:pPr>
            <a:r>
              <a:rPr lang="en-CA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New Brunswick’s economy is </a:t>
            </a:r>
            <a:r>
              <a:rPr lang="en-CA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too small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228600" y="1247156"/>
            <a:ext cx="3810000" cy="1322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CA" sz="2800" b="1" dirty="0" smtClean="0"/>
              <a:t>NB GDP per capita is </a:t>
            </a:r>
            <a:r>
              <a:rPr lang="en-CA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25% below the national average</a:t>
            </a:r>
            <a:endParaRPr lang="en-CA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1981200" y="3200400"/>
            <a:ext cx="4915461" cy="1322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en-CA" sz="2800" b="1" dirty="0" smtClean="0"/>
              <a:t>NB government generates </a:t>
            </a:r>
            <a:r>
              <a:rPr lang="en-CA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cents </a:t>
            </a:r>
            <a:r>
              <a:rPr lang="en-CA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revenue per </a:t>
            </a:r>
            <a:r>
              <a:rPr lang="en-CA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$1.00 of GDP</a:t>
            </a: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3581400" y="5031944"/>
            <a:ext cx="5562600" cy="13226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CA" sz="2800" b="1" dirty="0" smtClean="0"/>
              <a:t>If NB GDP per capita was the same as Canada, the economy would generate </a:t>
            </a:r>
            <a:r>
              <a:rPr lang="en-CA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$2.6 </a:t>
            </a:r>
            <a:r>
              <a:rPr lang="en-CA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billion more GNB revenue</a:t>
            </a:r>
            <a:r>
              <a:rPr lang="en-CA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794847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" y="-54402"/>
            <a:ext cx="7620000" cy="1077218"/>
          </a:xfr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The link between workforce growth/decline and GDP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33-7B89-45E2-B76E-8B2E73999F0E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099323" y="6581003"/>
            <a:ext cx="2945357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sz="900" dirty="0">
                <a:latin typeface="Calibri" panose="020F0502020204030204" pitchFamily="34" charset="0"/>
              </a:rPr>
              <a:t>Source: Statistics Canada CANSIM Table 379-0030 and 0003.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3309" y="5785952"/>
            <a:ext cx="223304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CA" sz="1800" b="1" dirty="0">
                <a:latin typeface="Calibri" panose="020F0502020204030204" pitchFamily="34" charset="0"/>
              </a:rPr>
              <a:t>Post-Recession </a:t>
            </a:r>
            <a:r>
              <a:rPr lang="en-CA" sz="1800" b="1" dirty="0" smtClean="0">
                <a:latin typeface="Calibri" panose="020F0502020204030204" pitchFamily="34" charset="0"/>
              </a:rPr>
              <a:t>Period</a:t>
            </a:r>
            <a:endParaRPr lang="en-CA" sz="1800" b="1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059" y="1219200"/>
            <a:ext cx="4722541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Average annual post-recession real GDP growth rates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800600" y="1489242"/>
            <a:ext cx="0" cy="44487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4962925" y="1219200"/>
            <a:ext cx="3856009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Average annual labour market growth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481021"/>
              </p:ext>
            </p:extLst>
          </p:nvPr>
        </p:nvGraphicFramePr>
        <p:xfrm>
          <a:off x="4962925" y="1828800"/>
          <a:ext cx="4009625" cy="4335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974681"/>
              </p:ext>
            </p:extLst>
          </p:nvPr>
        </p:nvGraphicFramePr>
        <p:xfrm>
          <a:off x="57836" y="1981200"/>
          <a:ext cx="4589147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43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712"/>
            <a:ext cx="8915400" cy="584775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Labour market participation rate: 25-54 years (%)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33-7B89-45E2-B76E-8B2E73999F0E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570390" y="6581000"/>
            <a:ext cx="33729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Source: Statistics Canada CANSIM Table </a:t>
            </a:r>
            <a:r>
              <a:rPr lang="en-US" sz="1200" dirty="0">
                <a:latin typeface="Calibri" panose="020F0502020204030204" pitchFamily="34" charset="0"/>
              </a:rPr>
              <a:t>051-0001.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423232"/>
              </p:ext>
            </p:extLst>
          </p:nvPr>
        </p:nvGraphicFramePr>
        <p:xfrm>
          <a:off x="137604" y="1219200"/>
          <a:ext cx="8908742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15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351C-5ABC-45C5-B94C-94F32E582D1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CA" sz="2400" dirty="0" smtClean="0"/>
              <a:t>Agriculture, natural resources, and export-based services.</a:t>
            </a:r>
          </a:p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CA" sz="2400" dirty="0" smtClean="0"/>
              <a:t>$20.00/hour</a:t>
            </a:r>
            <a:r>
              <a:rPr lang="en-CA" sz="2400" dirty="0"/>
              <a:t> </a:t>
            </a:r>
            <a:r>
              <a:rPr lang="en-CA" sz="2400" dirty="0" smtClean="0"/>
              <a:t>and under.</a:t>
            </a:r>
          </a:p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CA" sz="2400" dirty="0" smtClean="0"/>
              <a:t>‘Mobile</a:t>
            </a:r>
            <a:r>
              <a:rPr lang="en-CA" sz="2400" dirty="0"/>
              <a:t>’ - meaning jobs that are here now but that could be done elsewhere in Canada or around the world. </a:t>
            </a:r>
            <a:endParaRPr lang="en-CA" sz="2400" dirty="0" smtClean="0"/>
          </a:p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CA" sz="2400" dirty="0" smtClean="0"/>
              <a:t>Approx. 40,000 </a:t>
            </a:r>
            <a:r>
              <a:rPr lang="en-CA" sz="2400" dirty="0"/>
              <a:t>to 50,000 </a:t>
            </a:r>
            <a:r>
              <a:rPr lang="en-CA" sz="2400" dirty="0" err="1" smtClean="0"/>
              <a:t>NBers</a:t>
            </a:r>
            <a:r>
              <a:rPr lang="en-CA" sz="2400" dirty="0" smtClean="0"/>
              <a:t> currently </a:t>
            </a:r>
            <a:r>
              <a:rPr lang="en-CA" sz="2400" dirty="0"/>
              <a:t>working in jobs that fit this profile. </a:t>
            </a:r>
            <a:endParaRPr lang="en-CA" sz="2400" dirty="0" smtClean="0"/>
          </a:p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CA" sz="2400" dirty="0" smtClean="0"/>
              <a:t>Every </a:t>
            </a:r>
            <a:r>
              <a:rPr lang="en-CA" sz="2400" dirty="0"/>
              <a:t>1,000 jobs lost </a:t>
            </a:r>
            <a:r>
              <a:rPr lang="en-CA" sz="2400" dirty="0" smtClean="0"/>
              <a:t>(or not gained) directly </a:t>
            </a:r>
            <a:r>
              <a:rPr lang="en-CA" sz="2400" dirty="0"/>
              <a:t>in these sectors translates into a loss of over $</a:t>
            </a:r>
            <a:r>
              <a:rPr lang="en-CA" sz="2400" dirty="0" smtClean="0"/>
              <a:t>50M worth </a:t>
            </a:r>
            <a:r>
              <a:rPr lang="en-CA" sz="2400" dirty="0"/>
              <a:t>of </a:t>
            </a:r>
            <a:r>
              <a:rPr lang="en-CA" sz="2400" dirty="0" smtClean="0"/>
              <a:t>income.</a:t>
            </a:r>
            <a:endParaRPr lang="en-CA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7886700" cy="7625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808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CA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CA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risk</a:t>
            </a:r>
            <a:r>
              <a:rPr lang="en-CA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export-based industries</a:t>
            </a:r>
          </a:p>
        </p:txBody>
      </p:sp>
    </p:spTree>
    <p:extLst>
      <p:ext uri="{BB962C8B-B14F-4D97-AF65-F5344CB8AC3E}">
        <p14:creationId xmlns:p14="http://schemas.microsoft.com/office/powerpoint/2010/main" val="6987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CA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young </a:t>
            </a:r>
            <a:r>
              <a:rPr lang="en-CA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NBers</a:t>
            </a:r>
            <a:r>
              <a:rPr lang="en-CA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work </a:t>
            </a:r>
            <a:r>
              <a:rPr lang="en-CA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jobs paying less than $35,000/year?</a:t>
            </a:r>
            <a:endParaRPr lang="en-CA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33-7B89-45E2-B76E-8B2E73999F0E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9525" y="6413698"/>
            <a:ext cx="2043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Calibri" panose="020F0502020204030204" pitchFamily="34" charset="0"/>
              </a:rPr>
              <a:t>Source: Statistics Canada.</a:t>
            </a:r>
            <a:endParaRPr lang="en-CA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294" y="1371600"/>
            <a:ext cx="8586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Percentage change between 2008 and 2014 in the number of persons aged 35 and under reporting income of less than $35,000 per year and $50,000+</a:t>
            </a:r>
            <a:endParaRPr lang="en-CA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682549"/>
              </p:ext>
            </p:extLst>
          </p:nvPr>
        </p:nvGraphicFramePr>
        <p:xfrm>
          <a:off x="963381" y="2211081"/>
          <a:ext cx="7217238" cy="3959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6675"/>
                <a:gridCol w="1811044"/>
                <a:gridCol w="2139519"/>
              </a:tblGrid>
              <a:tr h="849575">
                <a:tc>
                  <a:txBody>
                    <a:bodyPr/>
                    <a:lstStyle/>
                    <a:p>
                      <a:pPr algn="l" fontAlgn="b"/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Persons reporting income of under</a:t>
                      </a:r>
                      <a:r>
                        <a:rPr lang="en-US" sz="1800" u="sng" strike="noStrike" dirty="0">
                          <a:effectLst/>
                          <a:latin typeface="+mn-lt"/>
                        </a:rPr>
                        <a:t> $35,000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 Persons reporting income of $50,000</a:t>
                      </a:r>
                      <a:r>
                        <a:rPr lang="en-US" sz="1800" u="sng" strike="noStrike">
                          <a:effectLst/>
                          <a:latin typeface="+mn-lt"/>
                        </a:rPr>
                        <a:t> and over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1095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u="none" strike="noStrike" dirty="0">
                          <a:effectLst/>
                          <a:latin typeface="+mn-lt"/>
                        </a:rPr>
                        <a:t> New Brunswick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+40</a:t>
                      </a:r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1095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dirty="0" smtClean="0">
                          <a:effectLst/>
                          <a:latin typeface="+mn-lt"/>
                        </a:rPr>
                        <a:t> Moncton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+41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1095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u="none" strike="noStrike" dirty="0" smtClean="0">
                          <a:effectLst/>
                          <a:latin typeface="+mn-lt"/>
                        </a:rPr>
                        <a:t> Saint </a:t>
                      </a:r>
                      <a:r>
                        <a:rPr lang="en-CA" sz="1800" b="1" u="none" strike="noStrike" dirty="0">
                          <a:effectLst/>
                          <a:latin typeface="+mn-lt"/>
                        </a:rPr>
                        <a:t>John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+29</a:t>
                      </a:r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1095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CA" sz="1800" b="0" u="none" strike="noStrike" dirty="0" smtClean="0">
                          <a:effectLst/>
                          <a:latin typeface="+mn-lt"/>
                        </a:rPr>
                        <a:t>Fredericton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+46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1095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dirty="0" smtClean="0">
                          <a:effectLst/>
                          <a:latin typeface="+mn-lt"/>
                        </a:rPr>
                        <a:t> Bathurst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+27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1095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CA" sz="1800" u="none" strike="noStrike" dirty="0" err="1" smtClean="0">
                          <a:effectLst/>
                          <a:latin typeface="+mn-lt"/>
                        </a:rPr>
                        <a:t>Miramichi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+75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1095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CA" sz="1800" u="none" strike="noStrike" dirty="0" err="1" smtClean="0">
                          <a:effectLst/>
                          <a:latin typeface="+mn-lt"/>
                        </a:rPr>
                        <a:t>Campbellton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+40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1095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CA" sz="1800" b="0" u="none" strike="noStrike" dirty="0" err="1" smtClean="0">
                          <a:effectLst/>
                          <a:latin typeface="+mn-lt"/>
                        </a:rPr>
                        <a:t>Edmundston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+38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1095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dirty="0" smtClean="0">
                          <a:effectLst/>
                          <a:latin typeface="+mn-lt"/>
                        </a:rPr>
                        <a:t> Non </a:t>
                      </a:r>
                      <a:r>
                        <a:rPr lang="en-CA" sz="1800" u="none" strike="noStrike" dirty="0">
                          <a:effectLst/>
                          <a:latin typeface="+mn-lt"/>
                        </a:rPr>
                        <a:t>CMA-CA</a:t>
                      </a:r>
                      <a:endParaRPr lang="en-CA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+42</a:t>
                      </a:r>
                      <a:r>
                        <a:rPr lang="en-C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10955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u="none" strike="noStrike" dirty="0">
                          <a:effectLst/>
                          <a:latin typeface="+mn-lt"/>
                        </a:rPr>
                        <a:t>Canada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+40</a:t>
                      </a:r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0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CA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Employment insurance in New Brunswick: </a:t>
            </a:r>
            <a:r>
              <a:rPr lang="en-CA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labour market distortion</a:t>
            </a:r>
            <a:endParaRPr lang="en-CA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33-7B89-45E2-B76E-8B2E73999F0E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9525" y="6413698"/>
            <a:ext cx="3955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Calibri" panose="020F0502020204030204" pitchFamily="34" charset="0"/>
              </a:rPr>
              <a:t>*2014 figures. </a:t>
            </a:r>
            <a:r>
              <a:rPr lang="en-CA" dirty="0" smtClean="0">
                <a:latin typeface="Calibri" panose="020F0502020204030204" pitchFamily="34" charset="0"/>
              </a:rPr>
              <a:t>Source</a:t>
            </a:r>
            <a:r>
              <a:rPr lang="en-CA" dirty="0" smtClean="0">
                <a:latin typeface="Calibri" panose="020F0502020204030204" pitchFamily="34" charset="0"/>
              </a:rPr>
              <a:t>: Statistics Canada.</a:t>
            </a:r>
            <a:endParaRPr lang="en-CA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327740"/>
              </p:ext>
            </p:extLst>
          </p:nvPr>
        </p:nvGraphicFramePr>
        <p:xfrm>
          <a:off x="990600" y="1371600"/>
          <a:ext cx="6934201" cy="4732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4300"/>
                <a:gridCol w="1143000"/>
                <a:gridCol w="1371600"/>
                <a:gridCol w="1955301"/>
              </a:tblGrid>
              <a:tr h="672212">
                <a:tc>
                  <a:txBody>
                    <a:bodyPr/>
                    <a:lstStyle/>
                    <a:p>
                      <a:pPr algn="l" fontAlgn="b"/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EI income </a:t>
                      </a:r>
                      <a:r>
                        <a:rPr lang="en-CA" sz="2200" u="sng" strike="noStrike" dirty="0" smtClean="0">
                          <a:effectLst/>
                          <a:latin typeface="+mn-lt"/>
                        </a:rPr>
                        <a:t>claimants</a:t>
                      </a:r>
                      <a:endParaRPr lang="en-CA" sz="22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@ CDN </a:t>
                      </a:r>
                      <a:r>
                        <a:rPr lang="en-CA" sz="2200" u="sng" strike="noStrike" dirty="0">
                          <a:effectLst/>
                          <a:latin typeface="+mn-lt"/>
                        </a:rPr>
                        <a:t>usage rate</a:t>
                      </a:r>
                      <a:endParaRPr lang="en-CA" sz="22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Excess EI </a:t>
                      </a:r>
                      <a:endParaRPr lang="en-CA" sz="220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CA" sz="2200" u="sng" strike="noStrike" dirty="0" smtClean="0">
                          <a:effectLst/>
                          <a:latin typeface="+mn-lt"/>
                        </a:rPr>
                        <a:t>usage </a:t>
                      </a:r>
                      <a:r>
                        <a:rPr lang="en-CA" sz="2200" u="sng" strike="noStrike" dirty="0">
                          <a:effectLst/>
                          <a:latin typeface="+mn-lt"/>
                        </a:rPr>
                        <a:t>in NB</a:t>
                      </a:r>
                      <a:endParaRPr lang="en-CA" sz="22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50243">
                <a:tc>
                  <a:txBody>
                    <a:bodyPr/>
                    <a:lstStyle/>
                    <a:p>
                      <a:pPr algn="l" fontAlgn="b"/>
                      <a:r>
                        <a:rPr lang="en-CA" sz="2200" u="none" strike="noStrike">
                          <a:effectLst/>
                          <a:latin typeface="+mn-lt"/>
                        </a:rPr>
                        <a:t>New Brunswick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98,500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50,406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+95</a:t>
                      </a:r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50243">
                <a:tc>
                  <a:txBody>
                    <a:bodyPr/>
                    <a:lstStyle/>
                    <a:p>
                      <a:pPr algn="l" fontAlgn="b"/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Moncton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12,480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9,976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+25</a:t>
                      </a:r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0243">
                <a:tc>
                  <a:txBody>
                    <a:bodyPr/>
                    <a:lstStyle/>
                    <a:p>
                      <a:pPr algn="l" fontAlgn="b"/>
                      <a:r>
                        <a:rPr lang="en-CA" sz="2200" u="none" strike="noStrike">
                          <a:effectLst/>
                          <a:latin typeface="+mn-lt"/>
                        </a:rPr>
                        <a:t>Saint John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10,510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8,327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+26</a:t>
                      </a:r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50243">
                <a:tc>
                  <a:txBody>
                    <a:bodyPr/>
                    <a:lstStyle/>
                    <a:p>
                      <a:pPr algn="l" fontAlgn="b"/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Fredericton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7,000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6,506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+8</a:t>
                      </a:r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0243">
                <a:tc>
                  <a:txBody>
                    <a:bodyPr/>
                    <a:lstStyle/>
                    <a:p>
                      <a:pPr algn="l" fontAlgn="b"/>
                      <a:r>
                        <a:rPr lang="en-CA" sz="2200" u="none" strike="noStrike">
                          <a:effectLst/>
                          <a:latin typeface="+mn-lt"/>
                        </a:rPr>
                        <a:t>Bathurst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5,090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2,156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+136</a:t>
                      </a:r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50243">
                <a:tc>
                  <a:txBody>
                    <a:bodyPr/>
                    <a:lstStyle/>
                    <a:p>
                      <a:pPr algn="l" fontAlgn="b"/>
                      <a:r>
                        <a:rPr lang="en-CA" sz="2200" u="none" strike="noStrike" dirty="0" err="1">
                          <a:effectLst/>
                          <a:latin typeface="+mn-lt"/>
                        </a:rPr>
                        <a:t>Miramichi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4,250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1,798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+136</a:t>
                      </a:r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0243">
                <a:tc>
                  <a:txBody>
                    <a:bodyPr/>
                    <a:lstStyle/>
                    <a:p>
                      <a:pPr algn="l" fontAlgn="b"/>
                      <a:r>
                        <a:rPr lang="en-CA" sz="2200" u="none" strike="noStrike">
                          <a:effectLst/>
                          <a:latin typeface="+mn-lt"/>
                        </a:rPr>
                        <a:t>Campbellton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2,250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879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+156</a:t>
                      </a:r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50243">
                <a:tc>
                  <a:txBody>
                    <a:bodyPr/>
                    <a:lstStyle/>
                    <a:p>
                      <a:pPr algn="l" fontAlgn="b"/>
                      <a:r>
                        <a:rPr lang="en-CA" sz="2200" u="none" strike="noStrike" dirty="0" err="1">
                          <a:effectLst/>
                          <a:latin typeface="+mn-lt"/>
                        </a:rPr>
                        <a:t>Edmundston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3,020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1,501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+101</a:t>
                      </a:r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0243">
                <a:tc>
                  <a:txBody>
                    <a:bodyPr/>
                    <a:lstStyle/>
                    <a:p>
                      <a:pPr algn="l" fontAlgn="b"/>
                      <a:r>
                        <a:rPr lang="en-CA" sz="2200" u="none" strike="noStrike">
                          <a:effectLst/>
                          <a:latin typeface="+mn-lt"/>
                        </a:rPr>
                        <a:t>Non CMA-CA NB</a:t>
                      </a:r>
                      <a:endParaRPr lang="en-CA" sz="2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53,910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 19,265 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200" u="none" strike="noStrike" dirty="0" smtClean="0">
                          <a:effectLst/>
                          <a:latin typeface="+mn-lt"/>
                        </a:rPr>
                        <a:t>+180</a:t>
                      </a:r>
                      <a:r>
                        <a:rPr lang="en-CA" sz="2200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CA" sz="2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69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Immigration and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renewal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" y="1295400"/>
            <a:ext cx="9143246" cy="4953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CA" sz="2400" dirty="0" smtClean="0"/>
              <a:t>Many of our key, export-oriented industries </a:t>
            </a:r>
            <a:r>
              <a:rPr lang="en-CA" sz="2400" dirty="0"/>
              <a:t>are</a:t>
            </a:r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starting </a:t>
            </a:r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struggle finding workers</a:t>
            </a:r>
            <a:r>
              <a:rPr lang="en-CA" sz="2400" dirty="0" smtClean="0"/>
              <a:t> (</a:t>
            </a:r>
            <a:r>
              <a:rPr lang="en-CA" sz="2400" dirty="0"/>
              <a:t>o</a:t>
            </a:r>
            <a:r>
              <a:rPr lang="en-CA" sz="2400" dirty="0" smtClean="0"/>
              <a:t>ther industries too).</a:t>
            </a:r>
          </a:p>
          <a:p>
            <a:pPr>
              <a:spcBef>
                <a:spcPts val="1800"/>
              </a:spcBef>
            </a:pPr>
            <a:r>
              <a:rPr lang="en-CA" sz="2400" dirty="0" smtClean="0"/>
              <a:t>The unemployment rate is still too high but there are many reasons why </a:t>
            </a:r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isn’t solving the workforce gap </a:t>
            </a:r>
            <a:r>
              <a:rPr lang="en-CA" sz="2400" dirty="0" smtClean="0"/>
              <a:t>(seasonality, mobility, skills alignment, etc.)</a:t>
            </a:r>
          </a:p>
          <a:p>
            <a:pPr>
              <a:spcBef>
                <a:spcPts val="1800"/>
              </a:spcBef>
            </a:pPr>
            <a:r>
              <a:rPr lang="en-CA" sz="2400" dirty="0" smtClean="0"/>
              <a:t>Immigration will be </a:t>
            </a:r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to addressing </a:t>
            </a:r>
            <a:r>
              <a:rPr lang="en-CA" sz="2400" dirty="0" smtClean="0"/>
              <a:t>our workforce needs.</a:t>
            </a:r>
          </a:p>
          <a:p>
            <a:pPr>
              <a:spcBef>
                <a:spcPts val="1800"/>
              </a:spcBef>
            </a:pPr>
            <a:r>
              <a:rPr lang="en-CA" sz="2400" dirty="0" smtClean="0"/>
              <a:t>Immigration will also be </a:t>
            </a:r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important source of entrepreneurs, ideas and investment.</a:t>
            </a:r>
          </a:p>
          <a:p>
            <a:pPr>
              <a:spcBef>
                <a:spcPts val="1800"/>
              </a:spcBef>
            </a:pPr>
            <a:r>
              <a:rPr lang="en-CA" sz="2400" dirty="0" smtClean="0"/>
              <a:t>Immigration will also </a:t>
            </a:r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 up demand </a:t>
            </a:r>
            <a:r>
              <a:rPr lang="en-CA" sz="2400" dirty="0" smtClean="0"/>
              <a:t>for services and boost local economies around the province.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351C-5ABC-45C5-B94C-94F32E582D1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Immigration and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renewal</a:t>
            </a:r>
            <a:endParaRPr lang="en-US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" y="1295400"/>
            <a:ext cx="9143246" cy="5334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b="1" dirty="0"/>
              <a:t>Less than </a:t>
            </a:r>
            <a:r>
              <a:rPr lang="en-US" sz="2400" b="1" dirty="0" smtClean="0"/>
              <a:t>5% of </a:t>
            </a:r>
            <a:r>
              <a:rPr lang="en-US" sz="2400" b="1" dirty="0"/>
              <a:t>all workers </a:t>
            </a:r>
            <a:r>
              <a:rPr lang="en-US" sz="2400" dirty="0"/>
              <a:t>in </a:t>
            </a:r>
            <a:r>
              <a:rPr lang="en-US" sz="2400" dirty="0" smtClean="0"/>
              <a:t>NB’s business </a:t>
            </a:r>
            <a:r>
              <a:rPr lang="en-US" sz="2400" dirty="0"/>
              <a:t>support services sector are first generation immigrants.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/>
              <a:t>In Vancouver it is 47%. In Toronto it is over 50%.</a:t>
            </a:r>
          </a:p>
          <a:p>
            <a:pPr>
              <a:spcBef>
                <a:spcPts val="1800"/>
              </a:spcBef>
            </a:pPr>
            <a:r>
              <a:rPr lang="en-US" sz="2400" b="1" dirty="0" smtClean="0"/>
              <a:t>3</a:t>
            </a:r>
            <a:r>
              <a:rPr lang="en-US" sz="2400" b="1" dirty="0"/>
              <a:t>% of all workers in manufacturing occupations </a:t>
            </a:r>
            <a:r>
              <a:rPr lang="en-US" sz="2400" dirty="0"/>
              <a:t>across </a:t>
            </a:r>
            <a:r>
              <a:rPr lang="en-US" sz="2400" dirty="0" smtClean="0"/>
              <a:t>NB are </a:t>
            </a:r>
            <a:r>
              <a:rPr lang="en-US" sz="2400" dirty="0"/>
              <a:t>immigrants.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/>
              <a:t>In Toronto it is 76</a:t>
            </a:r>
            <a:r>
              <a:rPr lang="en-US" sz="2000" dirty="0" smtClean="0"/>
              <a:t>%. Across </a:t>
            </a:r>
            <a:r>
              <a:rPr lang="en-US" sz="2000" dirty="0"/>
              <a:t>Canada it is 31%.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Will </a:t>
            </a:r>
            <a:r>
              <a:rPr lang="en-US" sz="2400" dirty="0"/>
              <a:t>New Brunswickers </a:t>
            </a:r>
            <a:r>
              <a:rPr lang="en-US" sz="2400" b="1" dirty="0"/>
              <a:t>embrace immigration</a:t>
            </a:r>
            <a:r>
              <a:rPr lang="en-US" sz="2400" dirty="0"/>
              <a:t>?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There hasn’t been much immigration into </a:t>
            </a:r>
            <a:r>
              <a:rPr lang="en-US" sz="2000" dirty="0" smtClean="0"/>
              <a:t>NB since </a:t>
            </a:r>
            <a:r>
              <a:rPr lang="en-US" sz="2000" dirty="0"/>
              <a:t>the mid-19th Century.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98% of everyone living in northeastern New Brunswick is at least a third generation Canadian.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It’s 92% across the province, 44% in Montreal, 22% in Toronto.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351C-5ABC-45C5-B94C-94F32E582D1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8045</TotalTime>
  <Words>788</Words>
  <Application>Microsoft Office PowerPoint</Application>
  <PresentationFormat>On-screen Show (4:3)</PresentationFormat>
  <Paragraphs>147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New Brunswick’s tightening  labour market:  The largest obstacle to  future economic growth? </vt:lpstr>
      <vt:lpstr>PowerPoint Presentation</vt:lpstr>
      <vt:lpstr>The link between workforce growth/decline and GDP growth</vt:lpstr>
      <vt:lpstr>Labour market participation rate: 25-54 years (%)</vt:lpstr>
      <vt:lpstr>PowerPoint Presentation</vt:lpstr>
      <vt:lpstr>Will young NBers work jobs paying less than $35,000/year?</vt:lpstr>
      <vt:lpstr>Employment insurance in New Brunswick: A labour market distortion</vt:lpstr>
      <vt:lpstr>Immigration and economic renewal</vt:lpstr>
      <vt:lpstr>Immigration and economic renewal</vt:lpstr>
      <vt:lpstr>PowerPoint Presentation</vt:lpstr>
      <vt:lpstr>The NB Growth Plan: Boosting the workforce</vt:lpstr>
      <vt:lpstr>The role of the business community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Jupia</dc:creator>
  <cp:lastModifiedBy>Campbell, David (NBJBS/SCENB)</cp:lastModifiedBy>
  <cp:revision>176</cp:revision>
  <cp:lastPrinted>2015-04-24T11:37:55Z</cp:lastPrinted>
  <dcterms:created xsi:type="dcterms:W3CDTF">2013-02-05T23:50:42Z</dcterms:created>
  <dcterms:modified xsi:type="dcterms:W3CDTF">2016-10-20T10:15:42Z</dcterms:modified>
</cp:coreProperties>
</file>